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2" r:id="rId6"/>
    <p:sldId id="264" r:id="rId7"/>
    <p:sldId id="265" r:id="rId8"/>
    <p:sldId id="259" r:id="rId9"/>
    <p:sldId id="26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A8025-0A10-407A-BFD6-648B3A0727FD}" type="datetimeFigureOut">
              <a:rPr lang="ru-RU" smtClean="0"/>
              <a:pPr/>
              <a:t>08.02.2022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7C0FD-71D2-4D2C-B66A-31EF8413A2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2641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A8025-0A10-407A-BFD6-648B3A0727FD}" type="datetimeFigureOut">
              <a:rPr lang="ru-RU" smtClean="0"/>
              <a:pPr/>
              <a:t>08.02.2022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7C0FD-71D2-4D2C-B66A-31EF8413A2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14916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A8025-0A10-407A-BFD6-648B3A0727FD}" type="datetimeFigureOut">
              <a:rPr lang="ru-RU" smtClean="0"/>
              <a:pPr/>
              <a:t>08.02.2022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7C0FD-71D2-4D2C-B66A-31EF8413A2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1869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A8025-0A10-407A-BFD6-648B3A0727FD}" type="datetimeFigureOut">
              <a:rPr lang="ru-RU" smtClean="0"/>
              <a:pPr/>
              <a:t>08.02.2022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7C0FD-71D2-4D2C-B66A-31EF8413A2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4763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A8025-0A10-407A-BFD6-648B3A0727FD}" type="datetimeFigureOut">
              <a:rPr lang="ru-RU" smtClean="0"/>
              <a:pPr/>
              <a:t>08.02.2022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7C0FD-71D2-4D2C-B66A-31EF8413A2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50993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A8025-0A10-407A-BFD6-648B3A0727FD}" type="datetimeFigureOut">
              <a:rPr lang="ru-RU" smtClean="0"/>
              <a:pPr/>
              <a:t>08.02.2022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7C0FD-71D2-4D2C-B66A-31EF8413A2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1137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A8025-0A10-407A-BFD6-648B3A0727FD}" type="datetimeFigureOut">
              <a:rPr lang="ru-RU" smtClean="0"/>
              <a:pPr/>
              <a:t>08.02.2022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7C0FD-71D2-4D2C-B66A-31EF8413A2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9126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A8025-0A10-407A-BFD6-648B3A0727FD}" type="datetimeFigureOut">
              <a:rPr lang="ru-RU" smtClean="0"/>
              <a:pPr/>
              <a:t>08.02.2022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7C0FD-71D2-4D2C-B66A-31EF8413A2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3501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A8025-0A10-407A-BFD6-648B3A0727FD}" type="datetimeFigureOut">
              <a:rPr lang="ru-RU" smtClean="0"/>
              <a:pPr/>
              <a:t>08.02.2022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7C0FD-71D2-4D2C-B66A-31EF8413A2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57632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A8025-0A10-407A-BFD6-648B3A0727FD}" type="datetimeFigureOut">
              <a:rPr lang="ru-RU" smtClean="0"/>
              <a:pPr/>
              <a:t>08.02.2022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7C0FD-71D2-4D2C-B66A-31EF8413A2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3541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A8025-0A10-407A-BFD6-648B3A0727FD}" type="datetimeFigureOut">
              <a:rPr lang="ru-RU" smtClean="0"/>
              <a:pPr/>
              <a:t>08.02.2022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7C0FD-71D2-4D2C-B66A-31EF8413A2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8294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6A8025-0A10-407A-BFD6-648B3A0727FD}" type="datetimeFigureOut">
              <a:rPr lang="ru-RU" smtClean="0"/>
              <a:pPr/>
              <a:t>08.02.2022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B7C0FD-71D2-4D2C-B66A-31EF8413A2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4224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3477578"/>
            <a:ext cx="6400800" cy="17526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egoe Script" pitchFamily="34" charset="0"/>
              </a:rPr>
              <a:t>Возрастные особенности развития речи детей раннего возраста</a:t>
            </a:r>
            <a:endParaRPr lang="ru-RU" b="1" dirty="0">
              <a:solidFill>
                <a:schemeClr val="tx2">
                  <a:lumMod val="60000"/>
                  <a:lumOff val="40000"/>
                </a:schemeClr>
              </a:solidFill>
              <a:latin typeface="Segoe Script" pitchFamily="34" charset="0"/>
            </a:endParaRPr>
          </a:p>
        </p:txBody>
      </p:sp>
      <p:pic>
        <p:nvPicPr>
          <p:cNvPr id="1026" name="Picture 2" descr="C:\Users\Toshiba\Pictures\s1200 (1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92" y="18974"/>
            <a:ext cx="9187821" cy="6839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7329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egoe Script" pitchFamily="34" charset="0"/>
              </a:rPr>
              <a:t>.</a:t>
            </a:r>
            <a:endParaRPr lang="ru-RU" sz="2800" b="1" dirty="0">
              <a:solidFill>
                <a:schemeClr val="tx2">
                  <a:lumMod val="60000"/>
                  <a:lumOff val="40000"/>
                </a:schemeClr>
              </a:solidFill>
              <a:latin typeface="Segoe Script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7624" y="1600200"/>
            <a:ext cx="7499176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dirty="0"/>
          </a:p>
        </p:txBody>
      </p:sp>
      <p:pic>
        <p:nvPicPr>
          <p:cNvPr id="2051" name="Picture 3" descr="C:\Users\Toshiba\Pictures\ad4bcff3f04f62fdbc5151da7e76ee8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105"/>
            <a:ext cx="9191626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843808" y="620688"/>
            <a:ext cx="590465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egoe Script" pitchFamily="34" charset="0"/>
              </a:rPr>
              <a:t>Ранний возраст </a:t>
            </a:r>
          </a:p>
          <a:p>
            <a:pPr algn="ctr"/>
            <a:r>
              <a:rPr lang="ru-RU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egoe Script" pitchFamily="34" charset="0"/>
              </a:rPr>
              <a:t>(от рождения до 3 лет) — особый период в жизни ребенка</a:t>
            </a:r>
            <a:endParaRPr lang="ru-RU" sz="2800" b="1" dirty="0">
              <a:solidFill>
                <a:schemeClr val="tx2">
                  <a:lumMod val="60000"/>
                  <a:lumOff val="40000"/>
                </a:schemeClr>
              </a:solidFill>
              <a:latin typeface="Segoe Script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55776" y="3140968"/>
            <a:ext cx="552636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/>
              <a:t>Факторы, </a:t>
            </a:r>
          </a:p>
          <a:p>
            <a:pPr algn="ctr"/>
            <a:r>
              <a:rPr lang="ru-RU" sz="2800" dirty="0" smtClean="0"/>
              <a:t>влияющие на развитие речи</a:t>
            </a:r>
          </a:p>
          <a:p>
            <a:endParaRPr lang="ru-RU" sz="2800" dirty="0" smtClean="0"/>
          </a:p>
          <a:p>
            <a:pPr marL="457200" indent="-457200">
              <a:buFont typeface="Arial" pitchFamily="34" charset="0"/>
              <a:buChar char="•"/>
            </a:pPr>
            <a:r>
              <a:rPr lang="ru-RU" sz="2800" dirty="0" smtClean="0"/>
              <a:t>Биологические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dirty="0" smtClean="0"/>
              <a:t>Социальные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988705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Toshiba\Pictures\3d6dfb6cd76ce2cf361a8449f813719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25" y="-171400"/>
            <a:ext cx="9191625" cy="690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64168" y="1340768"/>
            <a:ext cx="8185099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0 – 2 месяца. Крик. </a:t>
            </a:r>
          </a:p>
          <a:p>
            <a:r>
              <a:rPr lang="ru-RU" sz="2000" dirty="0" smtClean="0"/>
              <a:t>2 – 3 месяца. </a:t>
            </a:r>
            <a:r>
              <a:rPr lang="ru-RU" sz="2000" dirty="0" err="1" smtClean="0"/>
              <a:t>Гуление</a:t>
            </a:r>
            <a:r>
              <a:rPr lang="ru-RU" sz="2000" dirty="0" smtClean="0"/>
              <a:t>. </a:t>
            </a:r>
          </a:p>
          <a:p>
            <a:r>
              <a:rPr lang="ru-RU" sz="2000" dirty="0" smtClean="0"/>
              <a:t>3 – 6 месяцев. Лепет. </a:t>
            </a:r>
          </a:p>
          <a:p>
            <a:r>
              <a:rPr lang="ru-RU" sz="2000" dirty="0" smtClean="0"/>
              <a:t>7 – 9 месяцев. Комбинации слогов. </a:t>
            </a:r>
          </a:p>
          <a:p>
            <a:r>
              <a:rPr lang="ru-RU" sz="2000" dirty="0" smtClean="0"/>
              <a:t>9 – 11 месяцев. Звукоподражание. </a:t>
            </a:r>
          </a:p>
          <a:p>
            <a:r>
              <a:rPr lang="ru-RU" sz="2000" dirty="0" smtClean="0"/>
              <a:t>11 – 13 месяцев. Первые осмысленные слова из двух одинаковых слогов</a:t>
            </a:r>
          </a:p>
          <a:p>
            <a:r>
              <a:rPr lang="ru-RU" sz="2000" dirty="0" smtClean="0"/>
              <a:t>12 месяцев. Повторение и комбинации звуков. </a:t>
            </a:r>
          </a:p>
          <a:p>
            <a:r>
              <a:rPr lang="ru-RU" sz="2000" dirty="0" smtClean="0"/>
              <a:t>18 месяцев. Малыш легко повторяет часто слышимые слова. </a:t>
            </a:r>
          </a:p>
          <a:p>
            <a:r>
              <a:rPr lang="ru-RU" sz="2000" dirty="0" smtClean="0"/>
              <a:t>2 года. Первые предложения (из двух слов). </a:t>
            </a:r>
          </a:p>
          <a:p>
            <a:r>
              <a:rPr lang="ru-RU" sz="2000" dirty="0" smtClean="0"/>
              <a:t>3 года. Многословные предложения (из трех и более слов). </a:t>
            </a:r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763688" y="332656"/>
            <a:ext cx="56886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egoe Script" pitchFamily="34" charset="0"/>
              </a:rPr>
              <a:t>Нормы развития речи </a:t>
            </a:r>
          </a:p>
          <a:p>
            <a:pPr algn="ctr"/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egoe Script" pitchFamily="34" charset="0"/>
              </a:rPr>
              <a:t>детей до 3 лет</a:t>
            </a:r>
            <a:endParaRPr lang="ru-RU" sz="2400" b="1" dirty="0">
              <a:solidFill>
                <a:schemeClr val="tx2">
                  <a:lumMod val="60000"/>
                  <a:lumOff val="40000"/>
                </a:schemeClr>
              </a:solidFill>
              <a:latin typeface="Segoe Scrip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4070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Toshiba\Pictures\21bd500eef1b9024350e55ebfed04eb1e85221846a9bb43abc8d4341fdd3c50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5004" y="26764"/>
            <a:ext cx="9269004" cy="6963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87624" y="548680"/>
            <a:ext cx="69847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egoe Script" pitchFamily="34" charset="0"/>
              </a:rPr>
              <a:t>Что должно стать поводом для обращения к специалистам:</a:t>
            </a:r>
            <a:endParaRPr lang="ru-RU" sz="2400" b="1" dirty="0">
              <a:solidFill>
                <a:schemeClr val="tx2">
                  <a:lumMod val="60000"/>
                  <a:lumOff val="40000"/>
                </a:schemeClr>
              </a:solidFill>
              <a:latin typeface="Segoe Script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1461929"/>
            <a:ext cx="756084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itchFamily="34" charset="0"/>
              <a:buChar char="•"/>
            </a:pPr>
            <a:r>
              <a:rPr lang="ru-RU" sz="2000" dirty="0" smtClean="0"/>
              <a:t>К 1 году ребенок не может произнести ни слова и не выполняет простейшие просьбы («дай», «покажи», «принеси»);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2000" dirty="0" smtClean="0"/>
              <a:t>К 1 году 4 месяцам не может назвать маму «мамой», а папу «папой»;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2000" dirty="0" smtClean="0"/>
              <a:t>К 1 году 9 месяцам не может произнести 5 – 6 осмысленных слов;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2000" dirty="0" smtClean="0"/>
              <a:t>К 2 годам не показывает части тела, которые ему называют; не выполняет просьбы из двух действий («пойди в комнату и возьми книгу»), не узнает близких на фотографиях;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2000" dirty="0" smtClean="0"/>
              <a:t>В 3 года не может пересказать короткие стихи и сказки, не может назвать свое имя и фамилию; говорит так, что его не понимают окружающие; говорит очень быстро, проглатывая окончания, или очень медленно, растягивая слова.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479066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Toshiba\Pictures\3d6dfb6cd76ce2cf361a8449f813719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988"/>
            <a:ext cx="9191625" cy="690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83568" y="375047"/>
            <a:ext cx="74888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egoe Script" pitchFamily="34" charset="0"/>
              </a:rPr>
              <a:t>советы родителям:</a:t>
            </a:r>
            <a:endParaRPr lang="ru-RU" sz="2400" b="1" dirty="0">
              <a:solidFill>
                <a:schemeClr val="tx2">
                  <a:lumMod val="60000"/>
                  <a:lumOff val="40000"/>
                </a:schemeClr>
              </a:solidFill>
              <a:latin typeface="Segoe Script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5332" y="980728"/>
            <a:ext cx="864096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– Развитию речи способствует ранний отказ от пустышки. </a:t>
            </a:r>
          </a:p>
          <a:p>
            <a:r>
              <a:rPr lang="ru-RU" dirty="0" smtClean="0"/>
              <a:t>– Развитие речи ускорит переход к твёрдой пище.</a:t>
            </a:r>
          </a:p>
          <a:p>
            <a:r>
              <a:rPr lang="ru-RU" dirty="0" smtClean="0"/>
              <a:t> – Озвучивайте любую ситуацию. </a:t>
            </a:r>
          </a:p>
          <a:p>
            <a:r>
              <a:rPr lang="ru-RU" dirty="0" smtClean="0"/>
              <a:t>– Уважайте попытки ребенка говорить. </a:t>
            </a:r>
          </a:p>
          <a:p>
            <a:r>
              <a:rPr lang="ru-RU" dirty="0" smtClean="0"/>
              <a:t>– Не говорите в пустоту, смотрите ребенку в глаза. </a:t>
            </a:r>
          </a:p>
          <a:p>
            <a:r>
              <a:rPr lang="ru-RU" dirty="0" smtClean="0"/>
              <a:t>– Не сюсюкайте! </a:t>
            </a:r>
          </a:p>
          <a:p>
            <a:r>
              <a:rPr lang="ru-RU" dirty="0" smtClean="0"/>
              <a:t> – Говорите размеренно, четко.</a:t>
            </a:r>
          </a:p>
          <a:p>
            <a:r>
              <a:rPr lang="ru-RU" dirty="0" smtClean="0"/>
              <a:t>– То же, но по-разному. </a:t>
            </a:r>
          </a:p>
          <a:p>
            <a:r>
              <a:rPr lang="ru-RU" dirty="0" smtClean="0"/>
              <a:t> – Говорите эмоционально.</a:t>
            </a:r>
          </a:p>
          <a:p>
            <a:r>
              <a:rPr lang="ru-RU" dirty="0" smtClean="0"/>
              <a:t> – Уделите внимание развитию общей и мелкой моторики.</a:t>
            </a:r>
          </a:p>
          <a:p>
            <a:r>
              <a:rPr lang="ru-RU" dirty="0" smtClean="0"/>
              <a:t> – Рисование на вертикальной поверхности  двумя руками одновременно. </a:t>
            </a:r>
          </a:p>
          <a:p>
            <a:r>
              <a:rPr lang="ru-RU" dirty="0" smtClean="0"/>
              <a:t> – Оберегайте физическое и психическое здоровье ребенка. </a:t>
            </a:r>
          </a:p>
          <a:p>
            <a:r>
              <a:rPr lang="ru-RU" dirty="0" smtClean="0"/>
              <a:t> – Ведите дневник, в котором фиксируйте речевые достижения ребенка.</a:t>
            </a:r>
          </a:p>
          <a:p>
            <a:r>
              <a:rPr lang="ru-RU" dirty="0" smtClean="0"/>
              <a:t> – Будьте терпеливы, снисходительны и … осторожны. </a:t>
            </a:r>
          </a:p>
          <a:p>
            <a:r>
              <a:rPr lang="ru-RU" dirty="0" smtClean="0"/>
              <a:t> – ТОЛЬКО ВЫ!</a:t>
            </a:r>
          </a:p>
        </p:txBody>
      </p:sp>
    </p:spTree>
    <p:extLst>
      <p:ext uri="{BB962C8B-B14F-4D97-AF65-F5344CB8AC3E}">
        <p14:creationId xmlns:p14="http://schemas.microsoft.com/office/powerpoint/2010/main" val="49091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Toshiba\Pictures\ad4bcff3f04f62fdbc5151da7e76ee8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105"/>
            <a:ext cx="9191626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965200"/>
            <a:ext cx="7931150" cy="4552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0007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Toshiba\Pictures\ad4bcff3f04f62fdbc5151da7e76ee8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105"/>
            <a:ext cx="9191626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267744" y="991226"/>
            <a:ext cx="664373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Речь не передается по наследству. Ребенок перенимает опыт речевого общения от окружающих, 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т.е. овладение речью находится в прямой зависимости от окружающей речевой среды. Поэтому так важно, чтобы взрослые создавали эту благоприятную  речевую среду для постоянного общения с ребенком.</a:t>
            </a:r>
            <a:endParaRPr lang="ru-RU" sz="3200" b="1" dirty="0">
              <a:solidFill>
                <a:srgbClr val="FF0000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08947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Toshiba\Pictures\3d6dfb6cd76ce2cf361a8449f813719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625"/>
            <a:ext cx="9191625" cy="690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5432" y="1412776"/>
            <a:ext cx="6840760" cy="3575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6130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4077072"/>
            <a:ext cx="8229600" cy="1512168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egoe Script" pitchFamily="34" charset="0"/>
              </a:rPr>
              <a:t>Спасибо за внимание!</a:t>
            </a:r>
            <a:endParaRPr lang="ru-RU" b="1" dirty="0">
              <a:solidFill>
                <a:schemeClr val="tx2">
                  <a:lumMod val="60000"/>
                  <a:lumOff val="40000"/>
                </a:schemeClr>
              </a:solidFill>
              <a:latin typeface="Segoe Script" pitchFamily="34" charset="0"/>
            </a:endParaRPr>
          </a:p>
        </p:txBody>
      </p:sp>
      <p:pic>
        <p:nvPicPr>
          <p:cNvPr id="8194" name="Picture 2" descr="C:\Users\Toshiba\Pictures\s1200 (1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90" y="-2"/>
            <a:ext cx="9144000" cy="6806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5541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3626</TotalTime>
  <Words>435</Words>
  <Application>Microsoft Office PowerPoint</Application>
  <PresentationFormat>Экран (4:3)</PresentationFormat>
  <Paragraphs>46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Toshiba</dc:creator>
  <cp:lastModifiedBy>Анна</cp:lastModifiedBy>
  <cp:revision>26</cp:revision>
  <dcterms:created xsi:type="dcterms:W3CDTF">2019-05-19T14:19:33Z</dcterms:created>
  <dcterms:modified xsi:type="dcterms:W3CDTF">2022-02-08T14:57:48Z</dcterms:modified>
</cp:coreProperties>
</file>