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59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8025-0A10-407A-BFD6-648B3A0727F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C0FD-71D2-4D2C-B66A-31EF8413A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4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8025-0A10-407A-BFD6-648B3A0727F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C0FD-71D2-4D2C-B66A-31EF8413A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9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8025-0A10-407A-BFD6-648B3A0727F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C0FD-71D2-4D2C-B66A-31EF8413A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86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8025-0A10-407A-BFD6-648B3A0727F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C0FD-71D2-4D2C-B66A-31EF8413A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76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8025-0A10-407A-BFD6-648B3A0727F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C0FD-71D2-4D2C-B66A-31EF8413A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9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8025-0A10-407A-BFD6-648B3A0727F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C0FD-71D2-4D2C-B66A-31EF8413A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3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8025-0A10-407A-BFD6-648B3A0727F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C0FD-71D2-4D2C-B66A-31EF8413A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2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8025-0A10-407A-BFD6-648B3A0727F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C0FD-71D2-4D2C-B66A-31EF8413A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8025-0A10-407A-BFD6-648B3A0727F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C0FD-71D2-4D2C-B66A-31EF8413A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6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8025-0A10-407A-BFD6-648B3A0727F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C0FD-71D2-4D2C-B66A-31EF8413A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8025-0A10-407A-BFD6-648B3A0727F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C0FD-71D2-4D2C-B66A-31EF8413A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9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8025-0A10-407A-BFD6-648B3A0727F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7C0FD-71D2-4D2C-B66A-31EF8413A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22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477578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Возрастные особенности развития речи детей раннего возраста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1026" name="Picture 2" descr="C:\Users\Toshiba\Pictures\s1200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" y="18974"/>
            <a:ext cx="9187821" cy="683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3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.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2051" name="Picture 3" descr="C:\Users\Toshiba\Pictures\ad4bcff3f04f62fdbc5151da7e76ee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5"/>
            <a:ext cx="9191626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620688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Ранний возраст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(от рождения до 3 лет) — особый период в жизни ребенка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140968"/>
            <a:ext cx="5526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Факторы, </a:t>
            </a:r>
          </a:p>
          <a:p>
            <a:pPr algn="ctr"/>
            <a:r>
              <a:rPr lang="ru-RU" sz="2800" dirty="0" smtClean="0"/>
              <a:t>влияющие на развитие речи</a:t>
            </a:r>
          </a:p>
          <a:p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Биологические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Социальные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887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Toshiba\Pictures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171400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4168" y="1340768"/>
            <a:ext cx="81850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0 – 2 месяца. Крик. </a:t>
            </a:r>
          </a:p>
          <a:p>
            <a:r>
              <a:rPr lang="ru-RU" sz="2000" dirty="0" smtClean="0"/>
              <a:t>2 – 3 месяца. </a:t>
            </a:r>
            <a:r>
              <a:rPr lang="ru-RU" sz="2000" dirty="0" err="1" smtClean="0"/>
              <a:t>Гуление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3 – 6 месяцев. Лепет. </a:t>
            </a:r>
          </a:p>
          <a:p>
            <a:r>
              <a:rPr lang="ru-RU" sz="2000" dirty="0" smtClean="0"/>
              <a:t>7 – 9 месяцев. Комбинации слогов. </a:t>
            </a:r>
          </a:p>
          <a:p>
            <a:r>
              <a:rPr lang="ru-RU" sz="2000" dirty="0" smtClean="0"/>
              <a:t>9 – 11 месяцев. Звукоподражание. </a:t>
            </a:r>
          </a:p>
          <a:p>
            <a:r>
              <a:rPr lang="ru-RU" sz="2000" dirty="0" smtClean="0"/>
              <a:t>11 – 13 месяцев. Первые осмысленные слова из двух одинаковых слогов</a:t>
            </a:r>
          </a:p>
          <a:p>
            <a:r>
              <a:rPr lang="ru-RU" sz="2000" dirty="0" smtClean="0"/>
              <a:t>12 месяцев. Повторение и комбинации звуков. </a:t>
            </a:r>
          </a:p>
          <a:p>
            <a:r>
              <a:rPr lang="ru-RU" sz="2000" dirty="0" smtClean="0"/>
              <a:t>18 месяцев. Малыш легко повторяет часто слышимые слова. </a:t>
            </a:r>
          </a:p>
          <a:p>
            <a:r>
              <a:rPr lang="ru-RU" sz="2000" dirty="0" smtClean="0"/>
              <a:t>2 года. Первые предложения (из двух слов). </a:t>
            </a:r>
          </a:p>
          <a:p>
            <a:r>
              <a:rPr lang="ru-RU" sz="2000" dirty="0" smtClean="0"/>
              <a:t>3 года. Многословные предложения (из трех и более слов).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32656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Нормы развития речи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детей до 3 лет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Toshiba\Pictures\21bd500eef1b9024350e55ebfed04eb1e85221846a9bb43abc8d4341fdd3c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04" y="26764"/>
            <a:ext cx="9269004" cy="696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54868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Что должно стать поводом для обращения к специалистам: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61929"/>
            <a:ext cx="7560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К 1 году ребенок не может произнести ни слова и не выполняет простейшие просьбы («дай», «покажи», «принеси»);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К 1 году 4 месяцам не может назвать маму «мамой», а папу «папой»;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К 1 году 9 месяцам не может произнести 5 – 6 осмысленных слов;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К 2 годам не показывает части тела, которые ему называют; не выполняет просьбы из двух действий («пойди в комнату и возьми книгу»), не узнает близких на фотографиях;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В 3 года не может пересказать короткие стихи и сказки, не может назвать свое имя и фамилию; говорит так, что его не понимают окружающие; говорит очень быстро, проглатывая окончания, или очень медленно, растягивая слова.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790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Toshiba\Pictures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88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75047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советы родителям: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332" y="980728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– Развитию речи способствует ранний отказ от пустышки. </a:t>
            </a:r>
          </a:p>
          <a:p>
            <a:r>
              <a:rPr lang="ru-RU" dirty="0" smtClean="0"/>
              <a:t>– Развитие речи ускорит переход к твёрдой пище.</a:t>
            </a:r>
          </a:p>
          <a:p>
            <a:r>
              <a:rPr lang="ru-RU" dirty="0" smtClean="0"/>
              <a:t> – Озвучивайте любую ситуацию. </a:t>
            </a:r>
          </a:p>
          <a:p>
            <a:r>
              <a:rPr lang="ru-RU" dirty="0" smtClean="0"/>
              <a:t>– Уважайте попытки ребенка говорить. </a:t>
            </a:r>
          </a:p>
          <a:p>
            <a:r>
              <a:rPr lang="ru-RU" dirty="0" smtClean="0"/>
              <a:t>– Не говорите в пустоту, смотрите ребенку в глаза. </a:t>
            </a:r>
          </a:p>
          <a:p>
            <a:r>
              <a:rPr lang="ru-RU" dirty="0" smtClean="0"/>
              <a:t>– Не сюсюкайте! </a:t>
            </a:r>
          </a:p>
          <a:p>
            <a:r>
              <a:rPr lang="ru-RU" dirty="0" smtClean="0"/>
              <a:t> – Говорите размеренно, четко.</a:t>
            </a:r>
          </a:p>
          <a:p>
            <a:r>
              <a:rPr lang="ru-RU" dirty="0" smtClean="0"/>
              <a:t>– То же, но по-разному. </a:t>
            </a:r>
          </a:p>
          <a:p>
            <a:r>
              <a:rPr lang="ru-RU" dirty="0" smtClean="0"/>
              <a:t> – Говорите эмоционально.</a:t>
            </a:r>
          </a:p>
          <a:p>
            <a:r>
              <a:rPr lang="ru-RU" dirty="0" smtClean="0"/>
              <a:t> – Уделите внимание развитию общей и мелкой моторики.</a:t>
            </a:r>
          </a:p>
          <a:p>
            <a:r>
              <a:rPr lang="ru-RU" dirty="0" smtClean="0"/>
              <a:t> – Рисование на вертикальной поверхности  двумя руками одновременно. </a:t>
            </a:r>
          </a:p>
          <a:p>
            <a:r>
              <a:rPr lang="ru-RU" dirty="0" smtClean="0"/>
              <a:t> – Оберегайте физическое и психическое здоровье ребенка. </a:t>
            </a:r>
          </a:p>
          <a:p>
            <a:r>
              <a:rPr lang="ru-RU" dirty="0" smtClean="0"/>
              <a:t> – Ведите дневник, в котором фиксируйте речевые достижения ребенка.</a:t>
            </a:r>
          </a:p>
          <a:p>
            <a:r>
              <a:rPr lang="ru-RU" dirty="0" smtClean="0"/>
              <a:t> – Будьте терпеливы, снисходительны и … осторожны. </a:t>
            </a:r>
          </a:p>
          <a:p>
            <a:r>
              <a:rPr lang="ru-RU" dirty="0" smtClean="0"/>
              <a:t> – ТОЛЬКО ВЫ!</a:t>
            </a:r>
          </a:p>
        </p:txBody>
      </p:sp>
    </p:spTree>
    <p:extLst>
      <p:ext uri="{BB962C8B-B14F-4D97-AF65-F5344CB8AC3E}">
        <p14:creationId xmlns:p14="http://schemas.microsoft.com/office/powerpoint/2010/main" val="490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oshiba\Pictures\ad4bcff3f04f62fdbc5151da7e76ee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5"/>
            <a:ext cx="9191626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65200"/>
            <a:ext cx="7931150" cy="455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0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oshiba\Pictures\ad4bcff3f04f62fdbc5151da7e76ee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5"/>
            <a:ext cx="9191626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991226"/>
            <a:ext cx="66437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Речь не передается по наследству. Ребенок перенимает опыт речевого общения от окружающих,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т.е. овладение речью находится в прямой зависимости от окружающей речевой среды. Поэтому так важно, чтобы взрослые создавали эту благоприятную  речевую среду для постоянного общения с ребенком.</a:t>
            </a:r>
            <a:endParaRPr lang="ru-RU" sz="3200" b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94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Toshiba\Pictures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32" y="1412776"/>
            <a:ext cx="6840760" cy="357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1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77072"/>
            <a:ext cx="8229600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Спасибо за внимание!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8194" name="Picture 2" descr="C:\Users\Toshiba\Pictures\s1200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" y="-2"/>
            <a:ext cx="9144000" cy="680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5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435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Анна</cp:lastModifiedBy>
  <cp:revision>26</cp:revision>
  <dcterms:created xsi:type="dcterms:W3CDTF">2019-05-19T14:19:33Z</dcterms:created>
  <dcterms:modified xsi:type="dcterms:W3CDTF">2022-02-08T14:57:48Z</dcterms:modified>
</cp:coreProperties>
</file>