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7" r:id="rId4"/>
    <p:sldId id="271" r:id="rId5"/>
    <p:sldId id="275" r:id="rId6"/>
    <p:sldId id="265" r:id="rId7"/>
    <p:sldId id="263" r:id="rId8"/>
    <p:sldId id="274" r:id="rId9"/>
    <p:sldId id="273" r:id="rId10"/>
    <p:sldId id="269" r:id="rId11"/>
    <p:sldId id="266" r:id="rId12"/>
    <p:sldId id="264" r:id="rId13"/>
    <p:sldId id="268" r:id="rId14"/>
  </p:sldIdLst>
  <p:sldSz cx="12192000" cy="6858000"/>
  <p:notesSz cx="6735763" cy="9866313"/>
  <p:embeddedFontLst>
    <p:embeddedFont>
      <p:font typeface="JakobTT" panose="020B0604020202020204" charset="-52"/>
      <p:bold r:id="rId16"/>
    </p:embeddedFont>
    <p:embeddedFont>
      <p:font typeface="Montserrat" panose="020B0604020202020204" charset="-52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34"/>
    <a:srgbClr val="99FF66"/>
    <a:srgbClr val="6FF22E"/>
    <a:srgbClr val="FFF06A"/>
    <a:srgbClr val="6C2914"/>
    <a:srgbClr val="893419"/>
    <a:srgbClr val="E27F60"/>
    <a:srgbClr val="FC8501"/>
    <a:srgbClr val="FFB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5" d="100"/>
          <a:sy n="65" d="100"/>
        </p:scale>
        <p:origin x="-918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53972-52ED-416F-9025-FF401363327C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8B3C0-5852-4BA6-A9AC-6FDF09353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550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8B3C0-5852-4BA6-A9AC-6FDF0935380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86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8B3C0-5852-4BA6-A9AC-6FDF0935380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86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9CDE34-3911-4FEE-BE55-65B4803DE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893419"/>
                </a:solidFill>
                <a:latin typeface="JakobTT" pitchFamily="2" charset="-52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393180C-98E7-461B-AC11-3B8C126F5D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893419"/>
                </a:solidFill>
                <a:latin typeface="Montserrat" panose="00000500000000000000" pitchFamily="50" charset="-5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3D6356-78BF-4269-984E-FEB9D5866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81B8-DD4A-4128-8B59-6A55BA2690F1}" type="datetime1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504159-9A51-4125-9197-DF46CE1C5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35DEB08-97BE-4220-8F10-2201F5A1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821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E41A231-6307-4CA8-A514-BC58F69D37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887902" y="6254392"/>
            <a:ext cx="499168" cy="55564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C938FB5-1A37-447A-80C8-E7166BE998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9436806">
            <a:off x="7797068" y="5058569"/>
            <a:ext cx="4876800" cy="14382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E5D83C-3A76-48D7-958B-E8F43C5D1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436812"/>
            <a:ext cx="5257800" cy="2649538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75B8D35-88D1-4AFD-A538-EBEE6F7170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rot="2027138">
            <a:off x="280254" y="963381"/>
            <a:ext cx="5887883" cy="4847695"/>
          </a:xfrm>
          <a:prstGeom prst="hexagon">
            <a:avLst>
              <a:gd name="adj" fmla="val 33887"/>
              <a:gd name="vf" fmla="val 115470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37875F4-D2BC-44D3-A24B-8860367CB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EBFD-D8FB-4C04-8BDC-D2DE56245B4F}" type="datetime1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ECD32E0-EBD5-4144-9BB3-A4F2ED336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9DDECEA-9999-4134-85F5-887825C4A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7902" y="6356350"/>
            <a:ext cx="465898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F2E9BB72-E1DD-4618-BD66-24368B805A86}"/>
              </a:ext>
            </a:extLst>
          </p:cNvPr>
          <p:cNvSpPr/>
          <p:nvPr userDrawn="1"/>
        </p:nvSpPr>
        <p:spPr>
          <a:xfrm>
            <a:off x="5410200" y="5950211"/>
            <a:ext cx="209550" cy="209550"/>
          </a:xfrm>
          <a:prstGeom prst="ellipse">
            <a:avLst/>
          </a:prstGeom>
          <a:solidFill>
            <a:srgbClr val="FFF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A38063E9-FAA0-4246-9BF3-60B7A33E8B3A}"/>
              </a:ext>
            </a:extLst>
          </p:cNvPr>
          <p:cNvSpPr/>
          <p:nvPr userDrawn="1"/>
        </p:nvSpPr>
        <p:spPr>
          <a:xfrm>
            <a:off x="1269380" y="411663"/>
            <a:ext cx="337183" cy="337183"/>
          </a:xfrm>
          <a:prstGeom prst="ellipse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35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846595-B802-41A4-970C-22C37E6A9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A1E9B68-39C3-47AE-957F-45DBAADB0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5184C6-2AC6-418B-8D71-FC7898949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9D-738F-48D0-AE1E-08CD3D4CA0EB}" type="datetime1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22C4D58-34FE-4406-B562-EC10E1E9C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D14CA1-A58A-4E99-B728-FF28A9EB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1012213-EC2F-4A6C-9D6A-399A601754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9436806">
            <a:off x="7797068" y="5058569"/>
            <a:ext cx="4876800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98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13177F-BDEB-4E02-9114-6BFC40A4D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EE4C9CB-1A24-4673-9F7A-6AFD56C86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6C291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0B3A09-77B0-49BF-AB88-46D063CFB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3441B-DB14-4208-8ACA-AAA4CB256BB6}" type="datetime1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C14870D-2B28-4C46-870E-914CC2FBA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1562AD-CF6D-4775-BB23-6E90F346A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984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B831AC-D268-44F0-B3C9-94DCF10A6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760C430-9456-4678-B355-837F0E7090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DB9D0DD-4994-4E95-87A6-3A7AF1201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C0B3DBC-5636-43DC-9BD4-C355CBB0A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0EF83-AA60-42F5-9479-4FEEDB3AD045}" type="datetime1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0135A61-5BEC-4248-85C1-9B73979E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B65A635-53F7-47C0-BD69-1FD8DA758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173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64A6B3-7BF9-41A0-8A85-1634631F2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6DDC1E2-A07C-4E1D-8194-FA6DDC07B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D69CF65-E5A1-4244-8341-6072CE76DA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91DC19A-F204-4904-99DE-A0F4441171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9E7857A-64F3-434B-AC25-8EA7827A3C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442CA96-06E7-49A1-BB20-A77DED959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7772-920E-41C4-B9A1-EFDD625F4898}" type="datetime1">
              <a:rPr lang="ru-RU" smtClean="0"/>
              <a:t>09.09.2021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30359C3-D770-4EA5-B4FB-81A85B865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B4A02A8-5215-4D52-8EC1-1F0811DB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886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1396AD-5534-41E0-8B9C-EC69C0CBA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9DA10C6-9251-4E0B-8469-8C189C446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2277-84BE-4559-9AEA-7E6BFA6D044D}" type="datetime1">
              <a:rPr lang="ru-RU" smtClean="0"/>
              <a:t>09.09.2021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B74E1FA-3C40-4AB3-BF9C-31137188C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6E1342D-2D51-482F-9AC3-498CE390D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‹#›</a:t>
            </a:fld>
            <a:endParaRPr lang="ru-RU"/>
          </a:p>
        </p:txBody>
      </p:sp>
      <p:sp>
        <p:nvSpPr>
          <p:cNvPr id="31" name="Рисунок 30">
            <a:extLst>
              <a:ext uri="{FF2B5EF4-FFF2-40B4-BE49-F238E27FC236}">
                <a16:creationId xmlns:a16="http://schemas.microsoft.com/office/drawing/2014/main" xmlns="" id="{4D25E51C-2722-42A6-A1D6-F251B19B45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25658" y="2603753"/>
            <a:ext cx="2478650" cy="247865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ru-RU"/>
          </a:p>
        </p:txBody>
      </p:sp>
      <p:sp>
        <p:nvSpPr>
          <p:cNvPr id="32" name="Рисунок 30">
            <a:extLst>
              <a:ext uri="{FF2B5EF4-FFF2-40B4-BE49-F238E27FC236}">
                <a16:creationId xmlns:a16="http://schemas.microsoft.com/office/drawing/2014/main" xmlns="" id="{D08646DE-2724-42FC-94DB-809E72D9D4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63910" y="2603753"/>
            <a:ext cx="2478650" cy="247865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ru-RU"/>
          </a:p>
        </p:txBody>
      </p:sp>
      <p:sp>
        <p:nvSpPr>
          <p:cNvPr id="33" name="Рисунок 30">
            <a:extLst>
              <a:ext uri="{FF2B5EF4-FFF2-40B4-BE49-F238E27FC236}">
                <a16:creationId xmlns:a16="http://schemas.microsoft.com/office/drawing/2014/main" xmlns="" id="{EF5D67DD-4958-4606-8584-F9963F1D70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08122" y="2603753"/>
            <a:ext cx="2478650" cy="247865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ru-RU"/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xmlns="" id="{09B7D95D-1409-4AB6-8677-E93F8736C9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80433" y="5376242"/>
            <a:ext cx="2476500" cy="766762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6" name="Текст 34">
            <a:extLst>
              <a:ext uri="{FF2B5EF4-FFF2-40B4-BE49-F238E27FC236}">
                <a16:creationId xmlns:a16="http://schemas.microsoft.com/office/drawing/2014/main" xmlns="" id="{E96436A9-B98C-48B9-8BC7-A0B8101314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63910" y="5376242"/>
            <a:ext cx="2476500" cy="766762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7" name="Текст 34">
            <a:extLst>
              <a:ext uri="{FF2B5EF4-FFF2-40B4-BE49-F238E27FC236}">
                <a16:creationId xmlns:a16="http://schemas.microsoft.com/office/drawing/2014/main" xmlns="" id="{85F0B919-3A0F-48D0-9288-70E8D58C26F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05502" y="5376242"/>
            <a:ext cx="2476500" cy="766762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2921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94038A7-8589-4789-BF09-DCCB4722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D3CC-1A94-46F4-B958-488E5ADC4BBB}" type="datetime1">
              <a:rPr lang="ru-RU" smtClean="0"/>
              <a:t>09.09.2021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878B02D-0950-45BA-99B7-5E4F9F5A8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0BE6AA8-06B0-4F9C-B36E-E4C57EF62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312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1AB962-BF16-46A8-B04B-106C857F0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55AB59A-1D5F-40FF-84B5-4E94D0C8D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B3F3383-F66E-4B3C-8925-6906B3A29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0522687-8C53-4841-A0EB-D63BB33E3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ED75-B3A5-4685-8DD5-20F2D7A200BF}" type="datetime1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C01B798-7E0D-4667-B66C-C2BC7C700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E398138-A0D8-428F-AF32-DF4BF6275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671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E5D83C-3A76-48D7-958B-E8F43C5D1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75B8D35-88D1-4AFD-A538-EBEE6F7170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BCF1A94-467F-4423-9653-222E1AB8E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37875F4-D2BC-44D3-A24B-8860367CB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2CC3-1545-45CB-819B-BE3FBAF75594}" type="datetime1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ECD32E0-EBD5-4144-9BB3-A4F2ED336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9DDECEA-9999-4134-85F5-887825C4A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464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17" Type="http://schemas.openxmlformats.org/officeDocument/2006/relationships/image" Target="../media/image6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sv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sv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119F6AE-9781-4E6B-A7CD-5D45D6814E8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0887902" y="6254392"/>
            <a:ext cx="499168" cy="5556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77D190A-A4CF-4517-B191-F3968885588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-187232" y="-210693"/>
            <a:ext cx="3958207" cy="24003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A6369D-5404-4314-9349-3E62E6B56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AC3024F-676E-4F70-9F99-3DD9B3F81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9172916-D50C-41AA-A02F-22473CAE1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A0A82-DA1B-4225-B457-0DA4C71E0397}" type="datetime1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10E32F-14DE-4429-9F4F-39F285ABA0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41CF9E-FF3C-4A89-892D-7CB6086E13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388" y="6356350"/>
            <a:ext cx="4991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AF3642D-670C-4C9F-8C36-7AAE7F4A9CA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9925050" y="681037"/>
            <a:ext cx="1428750" cy="61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11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89341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7BBA579-B4C0-4A1E-972E-3CD6DAFFE1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187232" y="-210694"/>
            <a:ext cx="6645182" cy="40297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7F635-BD3B-4DAF-81EA-CD149C643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8A2059B-3F27-4637-9572-F42A37639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39950"/>
            <a:ext cx="10515600" cy="3823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A646DE-D392-4BC4-8560-A3EC72476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BFE60-5282-412B-A9CE-03A255187899}" type="datetime1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89B5DA-52BD-4753-9C8A-1754C56380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E7D4AA7-1018-4BBF-A95B-49559A6F9B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C074F-C304-4DF7-850C-364CC43179B7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A0A11A1-2F9A-4FAE-B544-4E21D3F6BBB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925050" y="681037"/>
            <a:ext cx="1428750" cy="61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85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893419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6C2914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rgbClr val="6C2914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rgbClr val="6C291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6C291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6C291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obr.so/wp-content/themes/vuejs-wordpress-theme/src/assets/documents/agreement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br.so/wp-content/themes/vuejs-wordpress-theme/src/assets/documents/agreement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br.so/wp-content/themes/vuejs-wordpress-theme/src/assets/documents/agreement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n4QOEpogPx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16651-4783-4A27-90E1-B7B8818EDB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7115" y="3436252"/>
            <a:ext cx="9144000" cy="2042159"/>
          </a:xfrm>
        </p:spPr>
        <p:txBody>
          <a:bodyPr anchor="ctr" anchorCtr="0">
            <a:noAutofit/>
          </a:bodyPr>
          <a:lstStyle/>
          <a:p>
            <a:r>
              <a:rPr lang="ru-RU" sz="4000" dirty="0" smtClean="0">
                <a:solidFill>
                  <a:srgbClr val="007434"/>
                </a:solidFill>
              </a:rPr>
              <a:t>Экологически-ориентированное образовательное пространство ДОО, как средство образования и воспитания дошкольников</a:t>
            </a:r>
            <a:endParaRPr lang="ru-RU" sz="4000" dirty="0">
              <a:solidFill>
                <a:srgbClr val="007434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3778732-B499-4A33-A8EF-7E2142252B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9063" y="2516225"/>
            <a:ext cx="9144000" cy="354812"/>
          </a:xfrm>
        </p:spPr>
        <p:txBody>
          <a:bodyPr/>
          <a:lstStyle/>
          <a:p>
            <a:r>
              <a:rPr lang="ru-RU" dirty="0">
                <a:solidFill>
                  <a:srgbClr val="007434"/>
                </a:solidFill>
              </a:rPr>
              <a:t>Заявка на участие в конкурсе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F59A62F-B65B-49F7-9506-7A65CB5D46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05363" y="455939"/>
            <a:ext cx="2581275" cy="1114425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A73157-8D7C-476B-8A10-EE1C200E4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1</a:t>
            </a:fld>
            <a:endParaRPr lang="ru-RU"/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xmlns="" id="{65992CF4-4344-4D44-8CD2-11862D6B987A}"/>
              </a:ext>
            </a:extLst>
          </p:cNvPr>
          <p:cNvSpPr txBox="1">
            <a:spLocks/>
          </p:cNvSpPr>
          <p:nvPr/>
        </p:nvSpPr>
        <p:spPr>
          <a:xfrm>
            <a:off x="1489063" y="5869859"/>
            <a:ext cx="9144000" cy="57999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893419"/>
                </a:solidFill>
                <a:latin typeface="Montserrat" panose="00000500000000000000" pitchFamily="50" charset="-52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7434"/>
                </a:solidFill>
              </a:rPr>
              <a:t>Свердловская область</a:t>
            </a:r>
          </a:p>
          <a:p>
            <a:r>
              <a:rPr lang="ru-RU" dirty="0" err="1" smtClean="0">
                <a:solidFill>
                  <a:srgbClr val="007434"/>
                </a:solidFill>
              </a:rPr>
              <a:t>Горноуральский</a:t>
            </a:r>
            <a:r>
              <a:rPr lang="ru-RU" dirty="0" smtClean="0">
                <a:solidFill>
                  <a:srgbClr val="007434"/>
                </a:solidFill>
              </a:rPr>
              <a:t> городской округ</a:t>
            </a:r>
            <a:endParaRPr lang="ru-RU" dirty="0">
              <a:solidFill>
                <a:srgbClr val="007434"/>
              </a:solidFill>
            </a:endParaRPr>
          </a:p>
        </p:txBody>
      </p:sp>
      <p:pic>
        <p:nvPicPr>
          <p:cNvPr id="1026" name="Picture 2" descr="C:\Users\Методист\Desktop\32_n1836738_big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FEA"/>
              </a:clrFrom>
              <a:clrTo>
                <a:srgbClr val="FDFF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101" y="0"/>
            <a:ext cx="5633005" cy="316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16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3C8570A-B3CC-4765-B7C9-B6296D17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xmlns="" id="{568326BA-93DD-41DD-A0B6-2A3C2251B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145286"/>
              </p:ext>
            </p:extLst>
          </p:nvPr>
        </p:nvGraphicFramePr>
        <p:xfrm>
          <a:off x="226386" y="778090"/>
          <a:ext cx="11218363" cy="60799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0932">
                  <a:extLst>
                    <a:ext uri="{9D8B030D-6E8A-4147-A177-3AD203B41FA5}">
                      <a16:colId xmlns:a16="http://schemas.microsoft.com/office/drawing/2014/main" xmlns="" val="2449829355"/>
                    </a:ext>
                  </a:extLst>
                </a:gridCol>
                <a:gridCol w="3317431">
                  <a:extLst>
                    <a:ext uri="{9D8B030D-6E8A-4147-A177-3AD203B41FA5}">
                      <a16:colId xmlns:a16="http://schemas.microsoft.com/office/drawing/2014/main" xmlns="" val="2936215115"/>
                    </a:ext>
                  </a:extLst>
                </a:gridCol>
              </a:tblGrid>
              <a:tr h="5069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C291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Направления расходов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C8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C2914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Сумма (рублей)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C8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4433881"/>
                  </a:ext>
                </a:extLst>
              </a:tr>
              <a:tr h="5069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Оплата </a:t>
                      </a: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орг.взноса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на методическое сопровождение в рамках работы в статусе международной экспериментальной площадки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C8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18.000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C8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59877612"/>
                  </a:ext>
                </a:extLst>
              </a:tr>
              <a:tr h="5069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Лабораторно – технологическое оборудование (приборы, наборы для экспериментов, модели, коллекции)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142.000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5093548"/>
                  </a:ext>
                </a:extLst>
              </a:tr>
              <a:tr h="387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Цифровая лаборатория «</a:t>
                      </a: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Наураша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220.000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0220041"/>
                  </a:ext>
                </a:extLst>
              </a:tr>
              <a:tr h="387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Метеостанция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120.000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</a:tr>
              <a:tr h="387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Оборудование Живого уголка (аквариумная зона, клетки для птиц и грызунов и т.п.)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30.000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</a:tr>
              <a:tr h="5069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Разработка тропы здоровья, ягодника и других видовых точек экологической тропы (расходные материалы)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20.000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2804871"/>
                  </a:ext>
                </a:extLst>
              </a:tr>
              <a:tr h="3631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Оформление тематических зон в коридорах и рекреациях ДОО (расходные материалы)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30.000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12519096"/>
                  </a:ext>
                </a:extLst>
              </a:tr>
              <a:tr h="3097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Антропоморфные игрушки и атрибуты  для игр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50.000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9684706"/>
                  </a:ext>
                </a:extLst>
              </a:tr>
              <a:tr h="4129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Рабочие детские инструменты (грабли, лопаты, носилки, тачки, ведра, лейки и пр.)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35.000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</a:tr>
              <a:tr h="3834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Комплекты мебели для экологической комнаты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70.000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</a:tr>
              <a:tr h="3834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Проведение мероприятий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5.000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2339159"/>
                  </a:ext>
                </a:extLst>
              </a:tr>
              <a:tr h="3834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Изготовление полиграфической продукции (информационные материалы)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C8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10.000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C8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4471214"/>
                  </a:ext>
                </a:extLst>
              </a:tr>
              <a:tr h="5069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C291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C8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C8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/>
                          <a:ea typeface="+mn-ea"/>
                          <a:cs typeface="+mn-cs"/>
                        </a:rPr>
                        <a:t>750.000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29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C8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C85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3452892"/>
                  </a:ext>
                </a:extLst>
              </a:tr>
            </a:tbl>
          </a:graphicData>
        </a:graphic>
      </p:graphicFrame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DA38C8F8-113E-4A21-933A-AACAB5128824}"/>
              </a:ext>
            </a:extLst>
          </p:cNvPr>
          <p:cNvSpPr txBox="1">
            <a:spLocks/>
          </p:cNvSpPr>
          <p:nvPr/>
        </p:nvSpPr>
        <p:spPr>
          <a:xfrm>
            <a:off x="432863" y="146951"/>
            <a:ext cx="6797687" cy="5757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007434"/>
                </a:solidFill>
              </a:rPr>
              <a:t>Финансовое обоснование</a:t>
            </a:r>
          </a:p>
        </p:txBody>
      </p:sp>
    </p:spTree>
    <p:extLst>
      <p:ext uri="{BB962C8B-B14F-4D97-AF65-F5344CB8AC3E}">
        <p14:creationId xmlns:p14="http://schemas.microsoft.com/office/powerpoint/2010/main" val="3698024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3C8570A-B3CC-4765-B7C9-B6296D17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11</a:t>
            </a:fld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7C98EE2C-EDD2-4A01-996A-FD0915765A03}"/>
              </a:ext>
            </a:extLst>
          </p:cNvPr>
          <p:cNvSpPr txBox="1">
            <a:spLocks/>
          </p:cNvSpPr>
          <p:nvPr/>
        </p:nvSpPr>
        <p:spPr>
          <a:xfrm>
            <a:off x="523877" y="396719"/>
            <a:ext cx="8021650" cy="7324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007434"/>
                </a:solidFill>
              </a:rPr>
              <a:t>Другие необходимые ресурсы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3354F938-35F0-41ED-82C1-42DDAB180B98}"/>
              </a:ext>
            </a:extLst>
          </p:cNvPr>
          <p:cNvGrpSpPr/>
          <p:nvPr/>
        </p:nvGrpSpPr>
        <p:grpSpPr>
          <a:xfrm>
            <a:off x="523876" y="2043551"/>
            <a:ext cx="10855679" cy="307777"/>
            <a:chOff x="1398492" y="1683828"/>
            <a:chExt cx="10316229" cy="307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20995D4E-74E0-433E-AD08-60389294D8A9}"/>
                </a:ext>
              </a:extLst>
            </p:cNvPr>
            <p:cNvSpPr txBox="1"/>
            <p:nvPr/>
          </p:nvSpPr>
          <p:spPr>
            <a:xfrm>
              <a:off x="1398492" y="1683828"/>
              <a:ext cx="355109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/>
                <a:t>Обучающие курсы для команды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CB5B907-4582-4207-A0E6-1F4FDD6A8396}"/>
                </a:ext>
              </a:extLst>
            </p:cNvPr>
            <p:cNvSpPr txBox="1"/>
            <p:nvPr/>
          </p:nvSpPr>
          <p:spPr>
            <a:xfrm>
              <a:off x="5046560" y="1683828"/>
              <a:ext cx="6668161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dirty="0" smtClean="0"/>
                <a:t>да</a:t>
              </a:r>
              <a:endParaRPr lang="ru-RU" sz="1400" dirty="0"/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D37D75BD-377B-4B1E-95FD-49BFE47A50A5}"/>
              </a:ext>
            </a:extLst>
          </p:cNvPr>
          <p:cNvGrpSpPr/>
          <p:nvPr/>
        </p:nvGrpSpPr>
        <p:grpSpPr>
          <a:xfrm>
            <a:off x="433388" y="2539123"/>
            <a:ext cx="10946167" cy="360329"/>
            <a:chOff x="1582400" y="1683828"/>
            <a:chExt cx="10089550" cy="36032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F03ABBBD-F048-453E-9328-80E95385956B}"/>
                </a:ext>
              </a:extLst>
            </p:cNvPr>
            <p:cNvSpPr txBox="1"/>
            <p:nvPr/>
          </p:nvSpPr>
          <p:spPr>
            <a:xfrm>
              <a:off x="1582400" y="1683828"/>
              <a:ext cx="352776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/>
                <a:t>Методическая поддержка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4A6E3E6-F0D2-46DD-BD69-82C513CA9212}"/>
                </a:ext>
              </a:extLst>
            </p:cNvPr>
            <p:cNvSpPr txBox="1"/>
            <p:nvPr/>
          </p:nvSpPr>
          <p:spPr>
            <a:xfrm>
              <a:off x="5204221" y="1683828"/>
              <a:ext cx="6467729" cy="3603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r>
                <a:rPr lang="ru-RU" sz="1400" i="0" dirty="0" smtClean="0">
                  <a:solidFill>
                    <a:schemeClr val="tx1"/>
                  </a:solidFill>
                </a:rPr>
                <a:t>да</a:t>
              </a:r>
              <a:endParaRPr lang="ru-RU" sz="1400" i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05055308-501E-4E17-B64D-B80E989D14A2}"/>
              </a:ext>
            </a:extLst>
          </p:cNvPr>
          <p:cNvGrpSpPr/>
          <p:nvPr/>
        </p:nvGrpSpPr>
        <p:grpSpPr>
          <a:xfrm>
            <a:off x="523877" y="3074233"/>
            <a:ext cx="10855678" cy="307777"/>
            <a:chOff x="1398493" y="1683828"/>
            <a:chExt cx="10316229" cy="30777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2E44917B-6368-41E2-B821-9396579552F6}"/>
                </a:ext>
              </a:extLst>
            </p:cNvPr>
            <p:cNvSpPr txBox="1"/>
            <p:nvPr/>
          </p:nvSpPr>
          <p:spPr>
            <a:xfrm>
              <a:off x="1398493" y="1683828"/>
              <a:ext cx="355109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/>
                <a:t>Информационная поддержка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2EDD5FB-EB7F-444B-8614-FA52E8EE19DC}"/>
                </a:ext>
              </a:extLst>
            </p:cNvPr>
            <p:cNvSpPr txBox="1"/>
            <p:nvPr/>
          </p:nvSpPr>
          <p:spPr>
            <a:xfrm>
              <a:off x="5046561" y="1683828"/>
              <a:ext cx="6668161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dirty="0" smtClean="0"/>
                <a:t>да</a:t>
              </a:r>
              <a:endParaRPr lang="ru-RU" sz="1400" dirty="0"/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D975671D-5298-462D-8E4A-7A991D9930C7}"/>
              </a:ext>
            </a:extLst>
          </p:cNvPr>
          <p:cNvGrpSpPr/>
          <p:nvPr/>
        </p:nvGrpSpPr>
        <p:grpSpPr>
          <a:xfrm>
            <a:off x="376238" y="3576542"/>
            <a:ext cx="11003317" cy="2133696"/>
            <a:chOff x="1258191" y="1683828"/>
            <a:chExt cx="10456531" cy="21336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DA9832E-9748-48ED-9ADE-3DEDC5380286}"/>
                </a:ext>
              </a:extLst>
            </p:cNvPr>
            <p:cNvSpPr txBox="1"/>
            <p:nvPr/>
          </p:nvSpPr>
          <p:spPr>
            <a:xfrm>
              <a:off x="1258191" y="1683828"/>
              <a:ext cx="369139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/>
                <a:t>Иное (что именно?)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44E6979F-CFF5-45BC-843F-6C34CC334D53}"/>
                </a:ext>
              </a:extLst>
            </p:cNvPr>
            <p:cNvSpPr txBox="1"/>
            <p:nvPr/>
          </p:nvSpPr>
          <p:spPr>
            <a:xfrm>
              <a:off x="5046561" y="1683828"/>
              <a:ext cx="6668161" cy="213369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noAutofit/>
            </a:bodyPr>
            <a:lstStyle/>
            <a:p>
              <a:r>
                <a:rPr lang="ru-RU" sz="1400" dirty="0" smtClean="0"/>
                <a:t>Опыт реализации подобных проектов (практический, нормативный аспекты)</a:t>
              </a:r>
              <a:endParaRPr lang="ru-RU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4058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120199-38A8-43B3-8721-2DF87642C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80" y="280219"/>
            <a:ext cx="8915400" cy="1325563"/>
          </a:xfrm>
        </p:spPr>
        <p:txBody>
          <a:bodyPr/>
          <a:lstStyle/>
          <a:p>
            <a:r>
              <a:rPr lang="ru-RU" dirty="0">
                <a:solidFill>
                  <a:srgbClr val="007434"/>
                </a:solidFill>
              </a:rPr>
              <a:t>Дорожная карта </a:t>
            </a:r>
            <a:r>
              <a:rPr lang="ru-RU" dirty="0" smtClean="0">
                <a:solidFill>
                  <a:srgbClr val="007434"/>
                </a:solidFill>
              </a:rPr>
              <a:t>проекта</a:t>
            </a:r>
            <a:endParaRPr lang="ru-RU" dirty="0">
              <a:solidFill>
                <a:srgbClr val="007434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13D8648-52C8-443B-A950-89564977A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12</a:t>
            </a:fld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97561AC5-69DE-4325-BF72-34F24D2BFA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00776"/>
              </p:ext>
            </p:extLst>
          </p:nvPr>
        </p:nvGraphicFramePr>
        <p:xfrm>
          <a:off x="576774" y="1884155"/>
          <a:ext cx="10772068" cy="40944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48253">
                  <a:extLst>
                    <a:ext uri="{9D8B030D-6E8A-4147-A177-3AD203B41FA5}">
                      <a16:colId xmlns:a16="http://schemas.microsoft.com/office/drawing/2014/main" xmlns="" val="798446825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xmlns="" val="3022045549"/>
                    </a:ext>
                  </a:extLst>
                </a:gridCol>
                <a:gridCol w="1252343">
                  <a:extLst>
                    <a:ext uri="{9D8B030D-6E8A-4147-A177-3AD203B41FA5}">
                      <a16:colId xmlns:a16="http://schemas.microsoft.com/office/drawing/2014/main" xmlns="" val="3944776569"/>
                    </a:ext>
                  </a:extLst>
                </a:gridCol>
                <a:gridCol w="328031">
                  <a:extLst>
                    <a:ext uri="{9D8B030D-6E8A-4147-A177-3AD203B41FA5}">
                      <a16:colId xmlns:a16="http://schemas.microsoft.com/office/drawing/2014/main" xmlns="" val="1448423498"/>
                    </a:ext>
                  </a:extLst>
                </a:gridCol>
                <a:gridCol w="328031">
                  <a:extLst>
                    <a:ext uri="{9D8B030D-6E8A-4147-A177-3AD203B41FA5}">
                      <a16:colId xmlns:a16="http://schemas.microsoft.com/office/drawing/2014/main" xmlns="" val="3488009441"/>
                    </a:ext>
                  </a:extLst>
                </a:gridCol>
                <a:gridCol w="328031">
                  <a:extLst>
                    <a:ext uri="{9D8B030D-6E8A-4147-A177-3AD203B41FA5}">
                      <a16:colId xmlns:a16="http://schemas.microsoft.com/office/drawing/2014/main" xmlns="" val="3532039501"/>
                    </a:ext>
                  </a:extLst>
                </a:gridCol>
                <a:gridCol w="328031">
                  <a:extLst>
                    <a:ext uri="{9D8B030D-6E8A-4147-A177-3AD203B41FA5}">
                      <a16:colId xmlns:a16="http://schemas.microsoft.com/office/drawing/2014/main" xmlns="" val="2171129787"/>
                    </a:ext>
                  </a:extLst>
                </a:gridCol>
                <a:gridCol w="328031">
                  <a:extLst>
                    <a:ext uri="{9D8B030D-6E8A-4147-A177-3AD203B41FA5}">
                      <a16:colId xmlns:a16="http://schemas.microsoft.com/office/drawing/2014/main" xmlns="" val="752922709"/>
                    </a:ext>
                  </a:extLst>
                </a:gridCol>
                <a:gridCol w="328031">
                  <a:extLst>
                    <a:ext uri="{9D8B030D-6E8A-4147-A177-3AD203B41FA5}">
                      <a16:colId xmlns:a16="http://schemas.microsoft.com/office/drawing/2014/main" xmlns="" val="1287143543"/>
                    </a:ext>
                  </a:extLst>
                </a:gridCol>
                <a:gridCol w="328031">
                  <a:extLst>
                    <a:ext uri="{9D8B030D-6E8A-4147-A177-3AD203B41FA5}">
                      <a16:colId xmlns:a16="http://schemas.microsoft.com/office/drawing/2014/main" xmlns="" val="3694363696"/>
                    </a:ext>
                  </a:extLst>
                </a:gridCol>
                <a:gridCol w="328031">
                  <a:extLst>
                    <a:ext uri="{9D8B030D-6E8A-4147-A177-3AD203B41FA5}">
                      <a16:colId xmlns:a16="http://schemas.microsoft.com/office/drawing/2014/main" xmlns="" val="448576040"/>
                    </a:ext>
                  </a:extLst>
                </a:gridCol>
                <a:gridCol w="328031">
                  <a:extLst>
                    <a:ext uri="{9D8B030D-6E8A-4147-A177-3AD203B41FA5}">
                      <a16:colId xmlns:a16="http://schemas.microsoft.com/office/drawing/2014/main" xmlns="" val="2454197682"/>
                    </a:ext>
                  </a:extLst>
                </a:gridCol>
                <a:gridCol w="328031">
                  <a:extLst>
                    <a:ext uri="{9D8B030D-6E8A-4147-A177-3AD203B41FA5}">
                      <a16:colId xmlns:a16="http://schemas.microsoft.com/office/drawing/2014/main" xmlns="" val="1793503030"/>
                    </a:ext>
                  </a:extLst>
                </a:gridCol>
                <a:gridCol w="328031">
                  <a:extLst>
                    <a:ext uri="{9D8B030D-6E8A-4147-A177-3AD203B41FA5}">
                      <a16:colId xmlns:a16="http://schemas.microsoft.com/office/drawing/2014/main" xmlns="" val="3184116466"/>
                    </a:ext>
                  </a:extLst>
                </a:gridCol>
                <a:gridCol w="328031">
                  <a:extLst>
                    <a:ext uri="{9D8B030D-6E8A-4147-A177-3AD203B41FA5}">
                      <a16:colId xmlns:a16="http://schemas.microsoft.com/office/drawing/2014/main" xmlns="" val="1540413569"/>
                    </a:ext>
                  </a:extLst>
                </a:gridCol>
              </a:tblGrid>
              <a:tr h="239797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6C2914"/>
                          </a:solidFill>
                        </a:rPr>
                        <a:t>2022</a:t>
                      </a:r>
                      <a:endParaRPr lang="ru-RU" sz="1200" b="1" dirty="0">
                        <a:solidFill>
                          <a:srgbClr val="6C2914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58732653"/>
                  </a:ext>
                </a:extLst>
              </a:tr>
              <a:tr h="376824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6C2914"/>
                          </a:solidFill>
                        </a:rPr>
                        <a:t>Работы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6C2914"/>
                          </a:solidFill>
                        </a:rPr>
                        <a:t>Ответственные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6C2914"/>
                          </a:solidFill>
                        </a:rPr>
                        <a:t>Период реализации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</a:rPr>
                        <a:t>квартал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II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</a:rPr>
                        <a:t>квартал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III </a:t>
                      </a:r>
                      <a:r>
                        <a:rPr kumimoji="0" lang="ru-RU" sz="10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квартал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IV </a:t>
                      </a:r>
                      <a:r>
                        <a:rPr kumimoji="0" lang="ru-RU" sz="10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квартал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7493819"/>
                  </a:ext>
                </a:extLst>
              </a:tr>
              <a:tr h="353985">
                <a:tc>
                  <a:txBody>
                    <a:bodyPr/>
                    <a:lstStyle/>
                    <a:p>
                      <a:r>
                        <a:rPr lang="ru-RU" sz="1050" dirty="0"/>
                        <a:t>1. </a:t>
                      </a:r>
                      <a:r>
                        <a:rPr lang="ru-RU" sz="1050" dirty="0" smtClean="0"/>
                        <a:t>Обучение специалистов  команды проекта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Команда проекта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Январь 2022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33708678"/>
                  </a:ext>
                </a:extLst>
              </a:tr>
              <a:tr h="376824">
                <a:tc>
                  <a:txBody>
                    <a:bodyPr/>
                    <a:lstStyle/>
                    <a:p>
                      <a:r>
                        <a:rPr lang="ru-RU" sz="1050" dirty="0"/>
                        <a:t>2. </a:t>
                      </a:r>
                      <a:r>
                        <a:rPr lang="ru-RU" sz="1050" dirty="0" smtClean="0"/>
                        <a:t>Материально – техническое обеспечение 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Команда проекта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Январь-март 2022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41747057"/>
                  </a:ext>
                </a:extLst>
              </a:tr>
              <a:tr h="491012">
                <a:tc>
                  <a:txBody>
                    <a:bodyPr/>
                    <a:lstStyle/>
                    <a:p>
                      <a:r>
                        <a:rPr lang="ru-RU" sz="1050" dirty="0"/>
                        <a:t>3. </a:t>
                      </a:r>
                      <a:r>
                        <a:rPr lang="ru-RU" sz="1050" dirty="0" smtClean="0"/>
                        <a:t>Оформление</a:t>
                      </a:r>
                      <a:r>
                        <a:rPr lang="ru-RU" sz="1050" baseline="0" dirty="0" smtClean="0"/>
                        <a:t> экологически ориентированного пространства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Команда проекта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Февраль – апрель 2022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84768681"/>
                  </a:ext>
                </a:extLst>
              </a:tr>
              <a:tr h="353985">
                <a:tc>
                  <a:txBody>
                    <a:bodyPr/>
                    <a:lstStyle/>
                    <a:p>
                      <a:r>
                        <a:rPr lang="ru-RU" sz="1050" dirty="0"/>
                        <a:t>4. </a:t>
                      </a:r>
                      <a:r>
                        <a:rPr lang="ru-RU" sz="1050" dirty="0" smtClean="0"/>
                        <a:t>Обеспечение реализации мероприятий проекта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Команда проекта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Март- октябрь 2022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10175636"/>
                  </a:ext>
                </a:extLst>
              </a:tr>
              <a:tr h="353985"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5. Доработка, корректировка  проекта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Команда</a:t>
                      </a:r>
                      <a:r>
                        <a:rPr lang="ru-RU" sz="1050" baseline="0" dirty="0" smtClean="0"/>
                        <a:t> проекта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Июнь – август 2022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</a:tr>
              <a:tr h="491012"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6. Оценка результатов внедрения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Команда проекта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Сентябрь – ноябрь 2022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31186077"/>
                  </a:ext>
                </a:extLst>
              </a:tr>
              <a:tr h="353985">
                <a:tc>
                  <a:txBody>
                    <a:bodyPr/>
                    <a:lstStyle/>
                    <a:p>
                      <a:r>
                        <a:rPr lang="ru-RU" sz="1050" dirty="0"/>
                        <a:t>7</a:t>
                      </a:r>
                      <a:r>
                        <a:rPr lang="ru-RU" sz="1050" dirty="0" smtClean="0"/>
                        <a:t>. Разработка информационных и методических материалов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Команда проекта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Октябрь</a:t>
                      </a:r>
                      <a:r>
                        <a:rPr lang="ru-RU" sz="1050" baseline="0" dirty="0" smtClean="0"/>
                        <a:t> – декабрь 2022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50718759"/>
                  </a:ext>
                </a:extLst>
              </a:tr>
              <a:tr h="353985">
                <a:tc>
                  <a:txBody>
                    <a:bodyPr/>
                    <a:lstStyle/>
                    <a:p>
                      <a:r>
                        <a:rPr lang="ru-RU" sz="1050" dirty="0"/>
                        <a:t>8</a:t>
                      </a:r>
                      <a:r>
                        <a:rPr lang="ru-RU" sz="1050" dirty="0" smtClean="0"/>
                        <a:t>. Распространение опыта работы среди педагогического сообщества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Команда проекта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Ноябрь – декабрь 2022</a:t>
                      </a:r>
                      <a:endParaRPr lang="ru-RU" sz="105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4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00931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766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3C8570A-B3CC-4765-B7C9-B6296D17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2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3AC7A69-64AB-499A-B1BB-EBF09AD02FA3}"/>
              </a:ext>
            </a:extLst>
          </p:cNvPr>
          <p:cNvSpPr txBox="1"/>
          <p:nvPr/>
        </p:nvSpPr>
        <p:spPr>
          <a:xfrm>
            <a:off x="5103624" y="5439032"/>
            <a:ext cx="43880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Отправляя данную заявку на участие в конкурсе, я принимаю </a:t>
            </a:r>
            <a:r>
              <a:rPr lang="ru-RU" sz="1200" dirty="0">
                <a:hlinkClick r:id="rId2"/>
              </a:rPr>
              <a:t>соглашение</a:t>
            </a:r>
            <a:r>
              <a:rPr lang="ru-RU" sz="1200" dirty="0"/>
              <a:t> на обработку персональных данных и распространение информации о проекте, а также соглашаюсь с условиями конкурсной документации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3355AAB-7AEE-43B9-AD7D-A5C8487337A5}"/>
              </a:ext>
            </a:extLst>
          </p:cNvPr>
          <p:cNvSpPr txBox="1"/>
          <p:nvPr/>
        </p:nvSpPr>
        <p:spPr>
          <a:xfrm>
            <a:off x="4145833" y="5523374"/>
            <a:ext cx="888130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ru-RU" sz="1400"/>
              <a:t>да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7D7BE68C-8120-4867-8BB7-8F6B5B81F74F}"/>
              </a:ext>
            </a:extLst>
          </p:cNvPr>
          <p:cNvSpPr txBox="1">
            <a:spLocks/>
          </p:cNvSpPr>
          <p:nvPr/>
        </p:nvSpPr>
        <p:spPr>
          <a:xfrm>
            <a:off x="550851" y="526661"/>
            <a:ext cx="4726000" cy="7324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007434"/>
                </a:solidFill>
              </a:rPr>
              <a:t>Лидер проекта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4D6788D8-AE4A-4283-98BA-A729FAC04934}"/>
              </a:ext>
            </a:extLst>
          </p:cNvPr>
          <p:cNvGrpSpPr/>
          <p:nvPr/>
        </p:nvGrpSpPr>
        <p:grpSpPr>
          <a:xfrm>
            <a:off x="550851" y="1683828"/>
            <a:ext cx="9358314" cy="307777"/>
            <a:chOff x="1398492" y="1683828"/>
            <a:chExt cx="8893272" cy="30777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CD1BD984-0B8A-4366-9CD2-81EEA87F3380}"/>
                </a:ext>
              </a:extLst>
            </p:cNvPr>
            <p:cNvSpPr txBox="1"/>
            <p:nvPr/>
          </p:nvSpPr>
          <p:spPr>
            <a:xfrm>
              <a:off x="1398492" y="1683828"/>
              <a:ext cx="355109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>
                  <a:solidFill>
                    <a:srgbClr val="007434"/>
                  </a:solidFill>
                </a:rPr>
                <a:t>ФИО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0C0C59F-5F60-4A48-B529-9CDA0270C211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dirty="0" smtClean="0"/>
                <a:t>Черемисина Людмила Павловна</a:t>
              </a:r>
              <a:endParaRPr lang="ru-RU" sz="1400" dirty="0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952352CA-54C9-4235-B4A8-7A35A8A76357}"/>
              </a:ext>
            </a:extLst>
          </p:cNvPr>
          <p:cNvGrpSpPr/>
          <p:nvPr/>
        </p:nvGrpSpPr>
        <p:grpSpPr>
          <a:xfrm>
            <a:off x="481268" y="2106231"/>
            <a:ext cx="9448800" cy="563800"/>
            <a:chOff x="1582400" y="1683828"/>
            <a:chExt cx="8709363" cy="56380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2D420A58-168E-4C07-84AF-D3AC4521735F}"/>
                </a:ext>
              </a:extLst>
            </p:cNvPr>
            <p:cNvSpPr txBox="1"/>
            <p:nvPr/>
          </p:nvSpPr>
          <p:spPr>
            <a:xfrm>
              <a:off x="1582400" y="1683828"/>
              <a:ext cx="352776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Наименование </a:t>
              </a:r>
              <a:br>
                <a:rPr lang="ru-RU" sz="1400" dirty="0">
                  <a:solidFill>
                    <a:srgbClr val="007434"/>
                  </a:solidFill>
                </a:rPr>
              </a:br>
              <a:r>
                <a:rPr lang="ru-RU" sz="1400" dirty="0">
                  <a:solidFill>
                    <a:srgbClr val="007434"/>
                  </a:solidFill>
                </a:rPr>
                <a:t>образовательной организации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35214466-26F8-4C42-8E29-C382D753C98C}"/>
                </a:ext>
              </a:extLst>
            </p:cNvPr>
            <p:cNvSpPr txBox="1"/>
            <p:nvPr/>
          </p:nvSpPr>
          <p:spPr>
            <a:xfrm>
              <a:off x="5204221" y="1683828"/>
              <a:ext cx="5087542" cy="563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r>
                <a:rPr lang="ru-RU" sz="1400" dirty="0"/>
                <a:t>м</a:t>
              </a:r>
              <a:r>
                <a:rPr lang="ru-RU" sz="1400" i="0" dirty="0" smtClean="0">
                  <a:solidFill>
                    <a:schemeClr val="tx1"/>
                  </a:solidFill>
                </a:rPr>
                <a:t>униципальное бюджетное дошкольное образовательное учреждение детский сад №26</a:t>
              </a:r>
              <a:endParaRPr lang="ru-RU" sz="1400" i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52083109-47DF-49C0-BA13-14372450F059}"/>
              </a:ext>
            </a:extLst>
          </p:cNvPr>
          <p:cNvGrpSpPr/>
          <p:nvPr/>
        </p:nvGrpSpPr>
        <p:grpSpPr>
          <a:xfrm>
            <a:off x="571756" y="2821125"/>
            <a:ext cx="9358312" cy="307777"/>
            <a:chOff x="1398493" y="1683828"/>
            <a:chExt cx="8893271" cy="30777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BA47828-964F-4479-9E63-74470702FD77}"/>
                </a:ext>
              </a:extLst>
            </p:cNvPr>
            <p:cNvSpPr txBox="1"/>
            <p:nvPr/>
          </p:nvSpPr>
          <p:spPr>
            <a:xfrm>
              <a:off x="1398493" y="1683828"/>
              <a:ext cx="355109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Населенный пункт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419FEE4C-3857-406D-B795-25E1AE19784B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dirty="0" err="1" smtClean="0"/>
                <a:t>пгт</a:t>
              </a:r>
              <a:r>
                <a:rPr lang="ru-RU" sz="1400" dirty="0" smtClean="0"/>
                <a:t>. </a:t>
              </a:r>
              <a:r>
                <a:rPr lang="ru-RU" sz="1400" dirty="0" err="1" smtClean="0"/>
                <a:t>Горноуральский</a:t>
              </a:r>
              <a:endParaRPr lang="ru-RU" sz="1400" dirty="0"/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BB7119B4-E50E-40F0-9D40-D6540EC86B62}"/>
              </a:ext>
            </a:extLst>
          </p:cNvPr>
          <p:cNvGrpSpPr/>
          <p:nvPr/>
        </p:nvGrpSpPr>
        <p:grpSpPr>
          <a:xfrm>
            <a:off x="424117" y="3410117"/>
            <a:ext cx="9505951" cy="307777"/>
            <a:chOff x="1258191" y="1683828"/>
            <a:chExt cx="9033573" cy="30777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864D1331-DD72-47CC-A1E0-565B7EDDF982}"/>
                </a:ext>
              </a:extLst>
            </p:cNvPr>
            <p:cNvSpPr txBox="1"/>
            <p:nvPr/>
          </p:nvSpPr>
          <p:spPr>
            <a:xfrm>
              <a:off x="1258191" y="1683828"/>
              <a:ext cx="369139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Количество участников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A7E9F08-60CC-4E06-9D35-8FAA7337E0A9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dirty="0" smtClean="0"/>
                <a:t>3</a:t>
              </a:r>
              <a:endParaRPr lang="ru-RU" sz="1400" dirty="0"/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9209B789-2976-442B-813E-DF88DBF9C3B9}"/>
              </a:ext>
            </a:extLst>
          </p:cNvPr>
          <p:cNvGrpSpPr/>
          <p:nvPr/>
        </p:nvGrpSpPr>
        <p:grpSpPr>
          <a:xfrm>
            <a:off x="424117" y="3895559"/>
            <a:ext cx="9505951" cy="307777"/>
            <a:chOff x="1258191" y="1683828"/>
            <a:chExt cx="9033573" cy="30777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63B86E29-1A39-4326-8AF0-D08DA57BC9A2}"/>
                </a:ext>
              </a:extLst>
            </p:cNvPr>
            <p:cNvSpPr txBox="1"/>
            <p:nvPr/>
          </p:nvSpPr>
          <p:spPr>
            <a:xfrm>
              <a:off x="1258191" y="1683828"/>
              <a:ext cx="369139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Должность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B37AEC9A-D839-4586-B947-ED3C4E33A1EE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dirty="0" smtClean="0"/>
                <a:t>Старший воспитатель</a:t>
              </a:r>
              <a:endParaRPr lang="ru-RU" sz="1400" dirty="0"/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E13E97C9-54FD-4C44-9797-41D17967FDC1}"/>
              </a:ext>
            </a:extLst>
          </p:cNvPr>
          <p:cNvGrpSpPr/>
          <p:nvPr/>
        </p:nvGrpSpPr>
        <p:grpSpPr>
          <a:xfrm>
            <a:off x="424117" y="4390296"/>
            <a:ext cx="9505951" cy="307777"/>
            <a:chOff x="1258191" y="1683828"/>
            <a:chExt cx="9033573" cy="30777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BEAD7216-79D3-4BF1-8DE3-45395C26BD88}"/>
                </a:ext>
              </a:extLst>
            </p:cNvPr>
            <p:cNvSpPr txBox="1"/>
            <p:nvPr/>
          </p:nvSpPr>
          <p:spPr>
            <a:xfrm>
              <a:off x="1258191" y="1683828"/>
              <a:ext cx="369139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1400" dirty="0">
                  <a:solidFill>
                    <a:srgbClr val="007434"/>
                  </a:solidFill>
                </a:rPr>
                <a:t>E</a:t>
              </a:r>
              <a:r>
                <a:rPr lang="ru-RU" sz="1400" dirty="0">
                  <a:solidFill>
                    <a:srgbClr val="007434"/>
                  </a:solidFill>
                </a:rPr>
                <a:t>-</a:t>
              </a:r>
              <a:r>
                <a:rPr lang="ru-RU" sz="1400" dirty="0" err="1">
                  <a:solidFill>
                    <a:srgbClr val="007434"/>
                  </a:solidFill>
                </a:rPr>
                <a:t>mail</a:t>
              </a:r>
              <a:r>
                <a:rPr lang="ru-RU" sz="1400" dirty="0">
                  <a:solidFill>
                    <a:srgbClr val="007434"/>
                  </a:solidFill>
                </a:rPr>
                <a:t> для связи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7AE7D725-243C-40D4-87BB-8F5B8D9C5DE5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400" i="0" dirty="0" smtClean="0">
                  <a:solidFill>
                    <a:schemeClr val="tx1"/>
                  </a:solidFill>
                </a:rPr>
                <a:t>Liudmilacheremisina@yandex.ru</a:t>
              </a:r>
              <a:endParaRPr lang="ru-RU" sz="1400" i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D16E8685-F117-4582-AAB5-47C2E3F1C61B}"/>
              </a:ext>
            </a:extLst>
          </p:cNvPr>
          <p:cNvGrpSpPr/>
          <p:nvPr/>
        </p:nvGrpSpPr>
        <p:grpSpPr>
          <a:xfrm>
            <a:off x="435860" y="4883377"/>
            <a:ext cx="9505951" cy="307777"/>
            <a:chOff x="1258191" y="1683828"/>
            <a:chExt cx="9033573" cy="30777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4FE639E6-5ABC-4FBF-AC96-565CB1998082}"/>
                </a:ext>
              </a:extLst>
            </p:cNvPr>
            <p:cNvSpPr txBox="1"/>
            <p:nvPr/>
          </p:nvSpPr>
          <p:spPr>
            <a:xfrm>
              <a:off x="1258191" y="1683828"/>
              <a:ext cx="369139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Телефон для связи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B1752279-9347-4E65-9B22-759A1E0034CE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400" i="0" dirty="0" smtClean="0">
                  <a:solidFill>
                    <a:schemeClr val="tx1"/>
                  </a:solidFill>
                </a:rPr>
                <a:t>89193942832</a:t>
              </a:r>
              <a:endParaRPr lang="ru-RU" sz="1400" i="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120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3C8570A-B3CC-4765-B7C9-B6296D17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3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3AC7A69-64AB-499A-B1BB-EBF09AD02FA3}"/>
              </a:ext>
            </a:extLst>
          </p:cNvPr>
          <p:cNvSpPr txBox="1"/>
          <p:nvPr/>
        </p:nvSpPr>
        <p:spPr>
          <a:xfrm>
            <a:off x="5103623" y="5426732"/>
            <a:ext cx="43880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Отправляя данную заявку на участие в конкурсе, я принимаю </a:t>
            </a:r>
            <a:r>
              <a:rPr lang="ru-RU" sz="1200" dirty="0">
                <a:hlinkClick r:id="rId3"/>
              </a:rPr>
              <a:t>соглашение</a:t>
            </a:r>
            <a:r>
              <a:rPr lang="ru-RU" sz="1200" dirty="0"/>
              <a:t> на обработку персональных данных и распространение информации о проекте, а также соглашаюсь с условиями конкурсной документации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3355AAB-7AEE-43B9-AD7D-A5C8487337A5}"/>
              </a:ext>
            </a:extLst>
          </p:cNvPr>
          <p:cNvSpPr txBox="1"/>
          <p:nvPr/>
        </p:nvSpPr>
        <p:spPr>
          <a:xfrm>
            <a:off x="4145832" y="5511074"/>
            <a:ext cx="888130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ru-RU" sz="1400"/>
              <a:t>да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7D7BE68C-8120-4867-8BB7-8F6B5B81F74F}"/>
              </a:ext>
            </a:extLst>
          </p:cNvPr>
          <p:cNvSpPr txBox="1">
            <a:spLocks/>
          </p:cNvSpPr>
          <p:nvPr/>
        </p:nvSpPr>
        <p:spPr>
          <a:xfrm>
            <a:off x="550851" y="610555"/>
            <a:ext cx="4726000" cy="7324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007434"/>
                </a:solidFill>
              </a:rPr>
              <a:t>Участник</a:t>
            </a:r>
            <a:r>
              <a:rPr lang="ru-RU" sz="4000" dirty="0"/>
              <a:t> </a:t>
            </a:r>
            <a:r>
              <a:rPr lang="ru-RU" sz="4000" dirty="0">
                <a:solidFill>
                  <a:srgbClr val="007434"/>
                </a:solidFill>
              </a:rPr>
              <a:t>проекта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4D6788D8-AE4A-4283-98BA-A729FAC04934}"/>
              </a:ext>
            </a:extLst>
          </p:cNvPr>
          <p:cNvGrpSpPr/>
          <p:nvPr/>
        </p:nvGrpSpPr>
        <p:grpSpPr>
          <a:xfrm>
            <a:off x="424470" y="2016825"/>
            <a:ext cx="9358314" cy="307777"/>
            <a:chOff x="1398492" y="1683828"/>
            <a:chExt cx="8893272" cy="30777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CD1BD984-0B8A-4366-9CD2-81EEA87F3380}"/>
                </a:ext>
              </a:extLst>
            </p:cNvPr>
            <p:cNvSpPr txBox="1"/>
            <p:nvPr/>
          </p:nvSpPr>
          <p:spPr>
            <a:xfrm>
              <a:off x="1398492" y="1683828"/>
              <a:ext cx="355109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ФИО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0C0C59F-5F60-4A48-B529-9CDA0270C211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dirty="0" err="1" smtClean="0"/>
                <a:t>Ваткина</a:t>
              </a:r>
              <a:r>
                <a:rPr lang="ru-RU" sz="1400" dirty="0" smtClean="0"/>
                <a:t> Екатерина Викторовна</a:t>
              </a:r>
              <a:endParaRPr lang="ru-RU" sz="1400" dirty="0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952352CA-54C9-4235-B4A8-7A35A8A76357}"/>
              </a:ext>
            </a:extLst>
          </p:cNvPr>
          <p:cNvGrpSpPr/>
          <p:nvPr/>
        </p:nvGrpSpPr>
        <p:grpSpPr>
          <a:xfrm>
            <a:off x="333984" y="2625706"/>
            <a:ext cx="9448800" cy="563800"/>
            <a:chOff x="1582400" y="1683828"/>
            <a:chExt cx="8709363" cy="56380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2D420A58-168E-4C07-84AF-D3AC4521735F}"/>
                </a:ext>
              </a:extLst>
            </p:cNvPr>
            <p:cNvSpPr txBox="1"/>
            <p:nvPr/>
          </p:nvSpPr>
          <p:spPr>
            <a:xfrm>
              <a:off x="1582400" y="1683828"/>
              <a:ext cx="352776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Наименование </a:t>
              </a:r>
              <a:br>
                <a:rPr lang="ru-RU" sz="1400" dirty="0">
                  <a:solidFill>
                    <a:srgbClr val="007434"/>
                  </a:solidFill>
                </a:rPr>
              </a:br>
              <a:r>
                <a:rPr lang="ru-RU" sz="1400" dirty="0">
                  <a:solidFill>
                    <a:srgbClr val="007434"/>
                  </a:solidFill>
                </a:rPr>
                <a:t>образовательной организации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35214466-26F8-4C42-8E29-C382D753C98C}"/>
                </a:ext>
              </a:extLst>
            </p:cNvPr>
            <p:cNvSpPr txBox="1"/>
            <p:nvPr/>
          </p:nvSpPr>
          <p:spPr>
            <a:xfrm>
              <a:off x="5204221" y="1683828"/>
              <a:ext cx="5087542" cy="563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r>
                <a:rPr lang="ru-RU" sz="1400" dirty="0"/>
                <a:t>м</a:t>
              </a:r>
              <a:r>
                <a:rPr lang="ru-RU" sz="1400" i="0" dirty="0" smtClean="0">
                  <a:solidFill>
                    <a:schemeClr val="tx1"/>
                  </a:solidFill>
                </a:rPr>
                <a:t>униципальное бюджетное дошкольное образовательное учреждение детский сад №26</a:t>
              </a:r>
              <a:endParaRPr lang="ru-RU" sz="1400" i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52083109-47DF-49C0-BA13-14372450F059}"/>
              </a:ext>
            </a:extLst>
          </p:cNvPr>
          <p:cNvGrpSpPr/>
          <p:nvPr/>
        </p:nvGrpSpPr>
        <p:grpSpPr>
          <a:xfrm>
            <a:off x="424467" y="3326040"/>
            <a:ext cx="9358312" cy="307777"/>
            <a:chOff x="1398493" y="1683828"/>
            <a:chExt cx="8893271" cy="30777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BA47828-964F-4479-9E63-74470702FD77}"/>
                </a:ext>
              </a:extLst>
            </p:cNvPr>
            <p:cNvSpPr txBox="1"/>
            <p:nvPr/>
          </p:nvSpPr>
          <p:spPr>
            <a:xfrm>
              <a:off x="1398493" y="1683828"/>
              <a:ext cx="355109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Населенный пункт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419FEE4C-3857-406D-B795-25E1AE19784B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dirty="0" err="1"/>
                <a:t>п</a:t>
              </a:r>
              <a:r>
                <a:rPr lang="ru-RU" sz="1400" dirty="0" err="1" smtClean="0"/>
                <a:t>гт</a:t>
              </a:r>
              <a:r>
                <a:rPr lang="ru-RU" sz="1400" dirty="0" smtClean="0"/>
                <a:t> </a:t>
              </a:r>
              <a:r>
                <a:rPr lang="ru-RU" sz="1400" dirty="0" err="1" smtClean="0"/>
                <a:t>Горноуральский</a:t>
              </a:r>
              <a:endParaRPr lang="ru-RU" sz="1400" dirty="0"/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9209B789-2976-442B-813E-DF88DBF9C3B9}"/>
              </a:ext>
            </a:extLst>
          </p:cNvPr>
          <p:cNvGrpSpPr/>
          <p:nvPr/>
        </p:nvGrpSpPr>
        <p:grpSpPr>
          <a:xfrm>
            <a:off x="280986" y="3800712"/>
            <a:ext cx="9505951" cy="307777"/>
            <a:chOff x="1258191" y="1683828"/>
            <a:chExt cx="9033573" cy="30777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63B86E29-1A39-4326-8AF0-D08DA57BC9A2}"/>
                </a:ext>
              </a:extLst>
            </p:cNvPr>
            <p:cNvSpPr txBox="1"/>
            <p:nvPr/>
          </p:nvSpPr>
          <p:spPr>
            <a:xfrm>
              <a:off x="1258191" y="1683828"/>
              <a:ext cx="369139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Должность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B37AEC9A-D839-4586-B947-ED3C4E33A1EE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dirty="0" smtClean="0"/>
                <a:t>Социальный педагог</a:t>
              </a:r>
              <a:endParaRPr lang="ru-RU" sz="1400" dirty="0"/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E13E97C9-54FD-4C44-9797-41D17967FDC1}"/>
              </a:ext>
            </a:extLst>
          </p:cNvPr>
          <p:cNvGrpSpPr/>
          <p:nvPr/>
        </p:nvGrpSpPr>
        <p:grpSpPr>
          <a:xfrm>
            <a:off x="276828" y="4392973"/>
            <a:ext cx="9505951" cy="307777"/>
            <a:chOff x="1258191" y="1683828"/>
            <a:chExt cx="9033573" cy="30777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BEAD7216-79D3-4BF1-8DE3-45395C26BD88}"/>
                </a:ext>
              </a:extLst>
            </p:cNvPr>
            <p:cNvSpPr txBox="1"/>
            <p:nvPr/>
          </p:nvSpPr>
          <p:spPr>
            <a:xfrm>
              <a:off x="1258191" y="1683828"/>
              <a:ext cx="369139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1400" dirty="0">
                  <a:solidFill>
                    <a:srgbClr val="007434"/>
                  </a:solidFill>
                </a:rPr>
                <a:t>E</a:t>
              </a:r>
              <a:r>
                <a:rPr lang="ru-RU" sz="1400" dirty="0">
                  <a:solidFill>
                    <a:srgbClr val="007434"/>
                  </a:solidFill>
                </a:rPr>
                <a:t>-</a:t>
              </a:r>
              <a:r>
                <a:rPr lang="ru-RU" sz="1400" dirty="0" err="1">
                  <a:solidFill>
                    <a:srgbClr val="007434"/>
                  </a:solidFill>
                </a:rPr>
                <a:t>mail</a:t>
              </a:r>
              <a:r>
                <a:rPr lang="ru-RU" sz="1400" dirty="0">
                  <a:solidFill>
                    <a:srgbClr val="007434"/>
                  </a:solidFill>
                </a:rPr>
                <a:t> для связи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7AE7D725-243C-40D4-87BB-8F5B8D9C5DE5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400" dirty="0"/>
                <a:t>e</a:t>
              </a:r>
              <a:r>
                <a:rPr lang="en-US" sz="1400" i="0" dirty="0" smtClean="0">
                  <a:solidFill>
                    <a:schemeClr val="tx1"/>
                  </a:solidFill>
                </a:rPr>
                <a:t>-wa77@mail.ru</a:t>
              </a:r>
              <a:endParaRPr lang="ru-RU" sz="1400" i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D16E8685-F117-4582-AAB5-47C2E3F1C61B}"/>
              </a:ext>
            </a:extLst>
          </p:cNvPr>
          <p:cNvGrpSpPr/>
          <p:nvPr/>
        </p:nvGrpSpPr>
        <p:grpSpPr>
          <a:xfrm>
            <a:off x="309473" y="4886056"/>
            <a:ext cx="9505951" cy="307777"/>
            <a:chOff x="1258191" y="1683828"/>
            <a:chExt cx="9033573" cy="30777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4FE639E6-5ABC-4FBF-AC96-565CB1998082}"/>
                </a:ext>
              </a:extLst>
            </p:cNvPr>
            <p:cNvSpPr txBox="1"/>
            <p:nvPr/>
          </p:nvSpPr>
          <p:spPr>
            <a:xfrm>
              <a:off x="1258191" y="1683828"/>
              <a:ext cx="369139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Телефон для связи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B1752279-9347-4E65-9B22-759A1E0034CE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i="0" dirty="0" smtClean="0">
                  <a:solidFill>
                    <a:schemeClr val="tx1"/>
                  </a:solidFill>
                </a:rPr>
                <a:t>89122897252</a:t>
              </a:r>
              <a:endParaRPr lang="ru-RU" sz="1400" i="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438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3C8570A-B3CC-4765-B7C9-B6296D17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4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3AC7A69-64AB-499A-B1BB-EBF09AD02FA3}"/>
              </a:ext>
            </a:extLst>
          </p:cNvPr>
          <p:cNvSpPr txBox="1"/>
          <p:nvPr/>
        </p:nvSpPr>
        <p:spPr>
          <a:xfrm>
            <a:off x="5103623" y="5426732"/>
            <a:ext cx="43880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Отправляя данную заявку на участие в конкурсе, я принимаю </a:t>
            </a:r>
            <a:r>
              <a:rPr lang="ru-RU" sz="1200" dirty="0">
                <a:hlinkClick r:id="rId3"/>
              </a:rPr>
              <a:t>соглашение</a:t>
            </a:r>
            <a:r>
              <a:rPr lang="ru-RU" sz="1200" dirty="0"/>
              <a:t> на обработку персональных данных и распространение информации о проекте, а также соглашаюсь с условиями конкурсной документации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3355AAB-7AEE-43B9-AD7D-A5C8487337A5}"/>
              </a:ext>
            </a:extLst>
          </p:cNvPr>
          <p:cNvSpPr txBox="1"/>
          <p:nvPr/>
        </p:nvSpPr>
        <p:spPr>
          <a:xfrm>
            <a:off x="4145832" y="5511074"/>
            <a:ext cx="888130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ru-RU" sz="1400"/>
              <a:t>да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7D7BE68C-8120-4867-8BB7-8F6B5B81F74F}"/>
              </a:ext>
            </a:extLst>
          </p:cNvPr>
          <p:cNvSpPr txBox="1">
            <a:spLocks/>
          </p:cNvSpPr>
          <p:nvPr/>
        </p:nvSpPr>
        <p:spPr>
          <a:xfrm>
            <a:off x="550851" y="610555"/>
            <a:ext cx="4726000" cy="7324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007434"/>
                </a:solidFill>
              </a:rPr>
              <a:t>Участник</a:t>
            </a:r>
            <a:r>
              <a:rPr lang="ru-RU" sz="4000" dirty="0"/>
              <a:t> </a:t>
            </a:r>
            <a:r>
              <a:rPr lang="ru-RU" sz="4000" dirty="0">
                <a:solidFill>
                  <a:srgbClr val="007434"/>
                </a:solidFill>
              </a:rPr>
              <a:t>проекта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4D6788D8-AE4A-4283-98BA-A729FAC04934}"/>
              </a:ext>
            </a:extLst>
          </p:cNvPr>
          <p:cNvGrpSpPr/>
          <p:nvPr/>
        </p:nvGrpSpPr>
        <p:grpSpPr>
          <a:xfrm>
            <a:off x="424470" y="2016825"/>
            <a:ext cx="9358314" cy="307777"/>
            <a:chOff x="1398492" y="1683828"/>
            <a:chExt cx="8893272" cy="30777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CD1BD984-0B8A-4366-9CD2-81EEA87F3380}"/>
                </a:ext>
              </a:extLst>
            </p:cNvPr>
            <p:cNvSpPr txBox="1"/>
            <p:nvPr/>
          </p:nvSpPr>
          <p:spPr>
            <a:xfrm>
              <a:off x="1398492" y="1683828"/>
              <a:ext cx="355109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ФИО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0C0C59F-5F60-4A48-B529-9CDA0270C211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dirty="0" smtClean="0"/>
                <a:t>Сащенко Наталья Сергеевна</a:t>
              </a:r>
              <a:endParaRPr lang="ru-RU" sz="1400" dirty="0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952352CA-54C9-4235-B4A8-7A35A8A76357}"/>
              </a:ext>
            </a:extLst>
          </p:cNvPr>
          <p:cNvGrpSpPr/>
          <p:nvPr/>
        </p:nvGrpSpPr>
        <p:grpSpPr>
          <a:xfrm>
            <a:off x="333984" y="2625706"/>
            <a:ext cx="9448800" cy="563800"/>
            <a:chOff x="1582400" y="1683828"/>
            <a:chExt cx="8709363" cy="56380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2D420A58-168E-4C07-84AF-D3AC4521735F}"/>
                </a:ext>
              </a:extLst>
            </p:cNvPr>
            <p:cNvSpPr txBox="1"/>
            <p:nvPr/>
          </p:nvSpPr>
          <p:spPr>
            <a:xfrm>
              <a:off x="1582400" y="1683828"/>
              <a:ext cx="352776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Наименование </a:t>
              </a:r>
              <a:br>
                <a:rPr lang="ru-RU" sz="1400" dirty="0">
                  <a:solidFill>
                    <a:srgbClr val="007434"/>
                  </a:solidFill>
                </a:rPr>
              </a:br>
              <a:r>
                <a:rPr lang="ru-RU" sz="1400" dirty="0">
                  <a:solidFill>
                    <a:srgbClr val="007434"/>
                  </a:solidFill>
                </a:rPr>
                <a:t>образовательной организации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35214466-26F8-4C42-8E29-C382D753C98C}"/>
                </a:ext>
              </a:extLst>
            </p:cNvPr>
            <p:cNvSpPr txBox="1"/>
            <p:nvPr/>
          </p:nvSpPr>
          <p:spPr>
            <a:xfrm>
              <a:off x="5204221" y="1683828"/>
              <a:ext cx="5087542" cy="563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r>
                <a:rPr lang="ru-RU" sz="1400" dirty="0"/>
                <a:t>м</a:t>
              </a:r>
              <a:r>
                <a:rPr lang="ru-RU" sz="1400" i="0" dirty="0" smtClean="0">
                  <a:solidFill>
                    <a:schemeClr val="tx1"/>
                  </a:solidFill>
                </a:rPr>
                <a:t>униципальное бюджетное дошкольное образовательное учреждение детский сад №26</a:t>
              </a:r>
              <a:endParaRPr lang="ru-RU" sz="1400" i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52083109-47DF-49C0-BA13-14372450F059}"/>
              </a:ext>
            </a:extLst>
          </p:cNvPr>
          <p:cNvGrpSpPr/>
          <p:nvPr/>
        </p:nvGrpSpPr>
        <p:grpSpPr>
          <a:xfrm>
            <a:off x="424467" y="3326040"/>
            <a:ext cx="9358312" cy="307777"/>
            <a:chOff x="1398493" y="1683828"/>
            <a:chExt cx="8893271" cy="30777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BA47828-964F-4479-9E63-74470702FD77}"/>
                </a:ext>
              </a:extLst>
            </p:cNvPr>
            <p:cNvSpPr txBox="1"/>
            <p:nvPr/>
          </p:nvSpPr>
          <p:spPr>
            <a:xfrm>
              <a:off x="1398493" y="1683828"/>
              <a:ext cx="355109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Населенный пункт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419FEE4C-3857-406D-B795-25E1AE19784B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dirty="0" err="1"/>
                <a:t>п</a:t>
              </a:r>
              <a:r>
                <a:rPr lang="ru-RU" sz="1400" dirty="0" err="1" smtClean="0"/>
                <a:t>гт</a:t>
              </a:r>
              <a:r>
                <a:rPr lang="ru-RU" sz="1400" dirty="0" smtClean="0"/>
                <a:t> </a:t>
              </a:r>
              <a:r>
                <a:rPr lang="ru-RU" sz="1400" dirty="0" err="1" smtClean="0"/>
                <a:t>Горноуральский</a:t>
              </a:r>
              <a:endParaRPr lang="ru-RU" sz="1400" dirty="0"/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9209B789-2976-442B-813E-DF88DBF9C3B9}"/>
              </a:ext>
            </a:extLst>
          </p:cNvPr>
          <p:cNvGrpSpPr/>
          <p:nvPr/>
        </p:nvGrpSpPr>
        <p:grpSpPr>
          <a:xfrm>
            <a:off x="280986" y="3800712"/>
            <a:ext cx="9505951" cy="307777"/>
            <a:chOff x="1258191" y="1683828"/>
            <a:chExt cx="9033573" cy="30777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63B86E29-1A39-4326-8AF0-D08DA57BC9A2}"/>
                </a:ext>
              </a:extLst>
            </p:cNvPr>
            <p:cNvSpPr txBox="1"/>
            <p:nvPr/>
          </p:nvSpPr>
          <p:spPr>
            <a:xfrm>
              <a:off x="1258191" y="1683828"/>
              <a:ext cx="369139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Должность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B37AEC9A-D839-4586-B947-ED3C4E33A1EE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400" dirty="0" smtClean="0"/>
                <a:t>Инструктор по физической культуре</a:t>
              </a:r>
              <a:endParaRPr lang="ru-RU" sz="1400" dirty="0"/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E13E97C9-54FD-4C44-9797-41D17967FDC1}"/>
              </a:ext>
            </a:extLst>
          </p:cNvPr>
          <p:cNvGrpSpPr/>
          <p:nvPr/>
        </p:nvGrpSpPr>
        <p:grpSpPr>
          <a:xfrm>
            <a:off x="276828" y="4392973"/>
            <a:ext cx="9505951" cy="307777"/>
            <a:chOff x="1258191" y="1683828"/>
            <a:chExt cx="9033573" cy="30777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BEAD7216-79D3-4BF1-8DE3-45395C26BD88}"/>
                </a:ext>
              </a:extLst>
            </p:cNvPr>
            <p:cNvSpPr txBox="1"/>
            <p:nvPr/>
          </p:nvSpPr>
          <p:spPr>
            <a:xfrm>
              <a:off x="1258191" y="1683828"/>
              <a:ext cx="369139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1400" dirty="0">
                  <a:solidFill>
                    <a:srgbClr val="007434"/>
                  </a:solidFill>
                </a:rPr>
                <a:t>E</a:t>
              </a:r>
              <a:r>
                <a:rPr lang="ru-RU" sz="1400" dirty="0">
                  <a:solidFill>
                    <a:srgbClr val="007434"/>
                  </a:solidFill>
                </a:rPr>
                <a:t>-</a:t>
              </a:r>
              <a:r>
                <a:rPr lang="ru-RU" sz="1400" dirty="0" err="1">
                  <a:solidFill>
                    <a:srgbClr val="007434"/>
                  </a:solidFill>
                </a:rPr>
                <a:t>mail</a:t>
              </a:r>
              <a:r>
                <a:rPr lang="ru-RU" sz="1400" dirty="0">
                  <a:solidFill>
                    <a:srgbClr val="007434"/>
                  </a:solidFill>
                </a:rPr>
                <a:t> для связи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7AE7D725-243C-40D4-87BB-8F5B8D9C5DE5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400" dirty="0" smtClean="0"/>
                <a:t>nata_ntagil@mail.ru</a:t>
              </a:r>
              <a:endParaRPr lang="ru-RU" sz="1400" i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D16E8685-F117-4582-AAB5-47C2E3F1C61B}"/>
              </a:ext>
            </a:extLst>
          </p:cNvPr>
          <p:cNvGrpSpPr/>
          <p:nvPr/>
        </p:nvGrpSpPr>
        <p:grpSpPr>
          <a:xfrm>
            <a:off x="309473" y="4886056"/>
            <a:ext cx="9505951" cy="307777"/>
            <a:chOff x="1258191" y="1683828"/>
            <a:chExt cx="9033573" cy="30777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4FE639E6-5ABC-4FBF-AC96-565CB1998082}"/>
                </a:ext>
              </a:extLst>
            </p:cNvPr>
            <p:cNvSpPr txBox="1"/>
            <p:nvPr/>
          </p:nvSpPr>
          <p:spPr>
            <a:xfrm>
              <a:off x="1258191" y="1683828"/>
              <a:ext cx="369139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400" dirty="0">
                  <a:solidFill>
                    <a:srgbClr val="007434"/>
                  </a:solidFill>
                </a:rPr>
                <a:t>Телефон для связи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B1752279-9347-4E65-9B22-759A1E0034CE}"/>
                </a:ext>
              </a:extLst>
            </p:cNvPr>
            <p:cNvSpPr txBox="1"/>
            <p:nvPr/>
          </p:nvSpPr>
          <p:spPr>
            <a:xfrm>
              <a:off x="5046561" y="1683828"/>
              <a:ext cx="5245203" cy="307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400" i="0" dirty="0" smtClean="0">
                  <a:solidFill>
                    <a:schemeClr val="tx1"/>
                  </a:solidFill>
                </a:rPr>
                <a:t>89536031586</a:t>
              </a:r>
              <a:endParaRPr lang="ru-RU" sz="1400" i="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873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3C8570A-B3CC-4765-B7C9-B6296D17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5</a:t>
            </a:fld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A6645B60-ECA7-41AA-AE97-DAF0A495F9C6}"/>
              </a:ext>
            </a:extLst>
          </p:cNvPr>
          <p:cNvSpPr txBox="1">
            <a:spLocks/>
          </p:cNvSpPr>
          <p:nvPr/>
        </p:nvSpPr>
        <p:spPr>
          <a:xfrm>
            <a:off x="550850" y="610555"/>
            <a:ext cx="6797687" cy="7324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007434"/>
                </a:solidFill>
              </a:rPr>
              <a:t>Характеристики</a:t>
            </a:r>
            <a:r>
              <a:rPr lang="ru-RU" sz="4000" dirty="0"/>
              <a:t> </a:t>
            </a:r>
            <a:r>
              <a:rPr lang="ru-RU" sz="4000" dirty="0">
                <a:solidFill>
                  <a:srgbClr val="007434"/>
                </a:solidFill>
              </a:rPr>
              <a:t>проекта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96CFF511-11CE-41E2-8380-AE08764A7DE5}"/>
              </a:ext>
            </a:extLst>
          </p:cNvPr>
          <p:cNvGrpSpPr/>
          <p:nvPr/>
        </p:nvGrpSpPr>
        <p:grpSpPr>
          <a:xfrm>
            <a:off x="550850" y="4048783"/>
            <a:ext cx="10836725" cy="492443"/>
            <a:chOff x="1641847" y="1786377"/>
            <a:chExt cx="8649916" cy="49244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F59C623-F464-42DF-A026-27700C77133D}"/>
                </a:ext>
              </a:extLst>
            </p:cNvPr>
            <p:cNvSpPr txBox="1"/>
            <p:nvPr/>
          </p:nvSpPr>
          <p:spPr>
            <a:xfrm>
              <a:off x="1641847" y="1786377"/>
              <a:ext cx="1809563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lang="ru-RU" sz="1400" b="1" dirty="0">
                  <a:solidFill>
                    <a:srgbClr val="007434"/>
                  </a:solidFill>
                </a:rPr>
                <a:t>Срок реализации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/>
              </a:r>
              <a:b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</a:b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(от 3 до 12 месяцев)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A822BF3-FBCB-4BFF-AEFE-7ACDFB41E81B}"/>
                </a:ext>
              </a:extLst>
            </p:cNvPr>
            <p:cNvSpPr txBox="1"/>
            <p:nvPr/>
          </p:nvSpPr>
          <p:spPr>
            <a:xfrm>
              <a:off x="3527081" y="1883735"/>
              <a:ext cx="6764682" cy="3402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Январь 2022 –декабрь 2022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773EA558-F905-4A11-874A-964B799F71BF}"/>
              </a:ext>
            </a:extLst>
          </p:cNvPr>
          <p:cNvGrpSpPr/>
          <p:nvPr/>
        </p:nvGrpSpPr>
        <p:grpSpPr>
          <a:xfrm>
            <a:off x="563008" y="4639486"/>
            <a:ext cx="10824567" cy="433540"/>
            <a:chOff x="1648247" y="1781438"/>
            <a:chExt cx="8640210" cy="43354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862CCC2-A42A-43BD-94DA-0F461AD5DB0F}"/>
                </a:ext>
              </a:extLst>
            </p:cNvPr>
            <p:cNvSpPr txBox="1"/>
            <p:nvPr/>
          </p:nvSpPr>
          <p:spPr>
            <a:xfrm>
              <a:off x="1648247" y="1846272"/>
              <a:ext cx="180956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lang="ru-RU" sz="1400" b="1" dirty="0">
                  <a:solidFill>
                    <a:srgbClr val="007434"/>
                  </a:solidFill>
                </a:rPr>
                <a:t>Целевая</a:t>
              </a:r>
              <a:r>
                <a:rPr lang="ru-RU" sz="1400" b="1" dirty="0">
                  <a:solidFill>
                    <a:srgbClr val="6C2914"/>
                  </a:solidFill>
                </a:rPr>
                <a:t> </a:t>
              </a:r>
              <a:r>
                <a:rPr lang="ru-RU" sz="1400" b="1" dirty="0">
                  <a:solidFill>
                    <a:srgbClr val="007434"/>
                  </a:solidFill>
                </a:rPr>
                <a:t>аудитория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286C3C1-3FEF-4182-BB16-A6D2F58888FA}"/>
                </a:ext>
              </a:extLst>
            </p:cNvPr>
            <p:cNvSpPr txBox="1"/>
            <p:nvPr/>
          </p:nvSpPr>
          <p:spPr>
            <a:xfrm>
              <a:off x="3523776" y="1781438"/>
              <a:ext cx="6764681" cy="4335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100" dirty="0" smtClean="0">
                  <a:latin typeface="Montserrat"/>
                </a:rPr>
                <a:t>Воспитанники ДОО и члены их семей, педагогическое сообщество округа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xmlns="" id="{7AB2FF9E-2D59-4D7B-A361-D44AA4A3A867}"/>
              </a:ext>
            </a:extLst>
          </p:cNvPr>
          <p:cNvGrpSpPr/>
          <p:nvPr/>
        </p:nvGrpSpPr>
        <p:grpSpPr>
          <a:xfrm>
            <a:off x="506842" y="1419907"/>
            <a:ext cx="10824567" cy="2421319"/>
            <a:chOff x="542832" y="3462582"/>
            <a:chExt cx="10824567" cy="242131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A6F1DF20-295B-46AA-8BB2-C16DB81F1C08}"/>
                </a:ext>
              </a:extLst>
            </p:cNvPr>
            <p:cNvSpPr txBox="1"/>
            <p:nvPr/>
          </p:nvSpPr>
          <p:spPr>
            <a:xfrm>
              <a:off x="542832" y="4512652"/>
              <a:ext cx="226704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lang="ru-RU" sz="1400" b="1" dirty="0" err="1">
                  <a:solidFill>
                    <a:srgbClr val="007434"/>
                  </a:solidFill>
                </a:rPr>
                <a:t>Сота</a:t>
              </a:r>
              <a:r>
                <a:rPr lang="ru-RU" sz="1400" b="1" dirty="0">
                  <a:solidFill>
                    <a:srgbClr val="007434"/>
                  </a:solidFill>
                </a:rPr>
                <a:t> (номинация)</a:t>
              </a:r>
            </a:p>
          </p:txBody>
        </p:sp>
        <p:grpSp>
          <p:nvGrpSpPr>
            <p:cNvPr id="67" name="Группа 66">
              <a:extLst>
                <a:ext uri="{FF2B5EF4-FFF2-40B4-BE49-F238E27FC236}">
                  <a16:creationId xmlns:a16="http://schemas.microsoft.com/office/drawing/2014/main" xmlns="" id="{236E18F2-6B46-4DB8-8722-F65E20682C45}"/>
                </a:ext>
              </a:extLst>
            </p:cNvPr>
            <p:cNvGrpSpPr/>
            <p:nvPr/>
          </p:nvGrpSpPr>
          <p:grpSpPr>
            <a:xfrm>
              <a:off x="2892519" y="3462582"/>
              <a:ext cx="8474880" cy="2421319"/>
              <a:chOff x="2892519" y="3462582"/>
              <a:chExt cx="8474880" cy="2421319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xmlns="" id="{BD40A270-6381-4D82-B7ED-B8B008EBC9C8}"/>
                  </a:ext>
                </a:extLst>
              </p:cNvPr>
              <p:cNvSpPr txBox="1"/>
              <p:nvPr/>
            </p:nvSpPr>
            <p:spPr>
              <a:xfrm>
                <a:off x="2892519" y="3462582"/>
                <a:ext cx="8474880" cy="242131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endParaRPr>
              </a:p>
            </p:txBody>
          </p:sp>
          <p:grpSp>
            <p:nvGrpSpPr>
              <p:cNvPr id="49" name="Группа 48">
                <a:extLst>
                  <a:ext uri="{FF2B5EF4-FFF2-40B4-BE49-F238E27FC236}">
                    <a16:creationId xmlns:a16="http://schemas.microsoft.com/office/drawing/2014/main" xmlns="" id="{E442817C-DFB7-40D3-8221-F98221F42F88}"/>
                  </a:ext>
                </a:extLst>
              </p:cNvPr>
              <p:cNvGrpSpPr/>
              <p:nvPr/>
            </p:nvGrpSpPr>
            <p:grpSpPr>
              <a:xfrm>
                <a:off x="3092420" y="3544818"/>
                <a:ext cx="7964147" cy="2031113"/>
                <a:chOff x="543000" y="2142366"/>
                <a:chExt cx="11058450" cy="3041615"/>
              </a:xfrm>
            </p:grpSpPr>
            <p:grpSp>
              <p:nvGrpSpPr>
                <p:cNvPr id="50" name="Группа 49">
                  <a:extLst>
                    <a:ext uri="{FF2B5EF4-FFF2-40B4-BE49-F238E27FC236}">
                      <a16:creationId xmlns:a16="http://schemas.microsoft.com/office/drawing/2014/main" xmlns="" id="{BA7EA81C-AC0B-40F2-B5CD-A7508AA38454}"/>
                    </a:ext>
                  </a:extLst>
                </p:cNvPr>
                <p:cNvGrpSpPr/>
                <p:nvPr/>
              </p:nvGrpSpPr>
              <p:grpSpPr>
                <a:xfrm>
                  <a:off x="4456830" y="2142366"/>
                  <a:ext cx="3116735" cy="3041615"/>
                  <a:chOff x="6228480" y="1007168"/>
                  <a:chExt cx="3116735" cy="3041615"/>
                </a:xfrm>
              </p:grpSpPr>
              <p:sp>
                <p:nvSpPr>
                  <p:cNvPr id="57" name="Шестиугольник 56">
                    <a:extLst>
                      <a:ext uri="{FF2B5EF4-FFF2-40B4-BE49-F238E27FC236}">
                        <a16:creationId xmlns:a16="http://schemas.microsoft.com/office/drawing/2014/main" xmlns="" id="{2F401166-AD78-4B61-ACB2-FBAFF1DF603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765523" y="3028951"/>
                    <a:ext cx="1095375" cy="944289"/>
                  </a:xfrm>
                  <a:prstGeom prst="hexagon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58" name="Шестиугольник 57">
                    <a:extLst>
                      <a:ext uri="{FF2B5EF4-FFF2-40B4-BE49-F238E27FC236}">
                        <a16:creationId xmlns:a16="http://schemas.microsoft.com/office/drawing/2014/main" xmlns="" id="{C013ED88-1FF9-4666-9323-A15A0516815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325383" y="2062162"/>
                    <a:ext cx="1095375" cy="944289"/>
                  </a:xfrm>
                  <a:prstGeom prst="hexagon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59" name="Шестиугольник 58">
                    <a:extLst>
                      <a:ext uri="{FF2B5EF4-FFF2-40B4-BE49-F238E27FC236}">
                        <a16:creationId xmlns:a16="http://schemas.microsoft.com/office/drawing/2014/main" xmlns="" id="{B851B423-9844-4E40-871C-87A64A4DA57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796479" y="1082712"/>
                    <a:ext cx="1095375" cy="944289"/>
                  </a:xfrm>
                  <a:prstGeom prst="hexagon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60" name="Шестиугольник 59">
                    <a:extLst>
                      <a:ext uri="{FF2B5EF4-FFF2-40B4-BE49-F238E27FC236}">
                        <a16:creationId xmlns:a16="http://schemas.microsoft.com/office/drawing/2014/main" xmlns="" id="{AF73F6B2-0F6C-4911-9D98-15C2CA21ABF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704996" y="1082711"/>
                    <a:ext cx="1095375" cy="944289"/>
                  </a:xfrm>
                  <a:prstGeom prst="hexagon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61" name="Шестиугольник 60">
                    <a:extLst>
                      <a:ext uri="{FF2B5EF4-FFF2-40B4-BE49-F238E27FC236}">
                        <a16:creationId xmlns:a16="http://schemas.microsoft.com/office/drawing/2014/main" xmlns="" id="{83BED362-D053-4D32-A82D-7C56BE84B2F9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152937" y="2062161"/>
                    <a:ext cx="1095375" cy="944289"/>
                  </a:xfrm>
                  <a:prstGeom prst="hexagon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62" name="Шестиугольник 61">
                    <a:extLst>
                      <a:ext uri="{FF2B5EF4-FFF2-40B4-BE49-F238E27FC236}">
                        <a16:creationId xmlns:a16="http://schemas.microsoft.com/office/drawing/2014/main" xmlns="" id="{E48BCB89-83CB-49B3-A6B1-88B03DEA3633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681911" y="3028951"/>
                    <a:ext cx="1095375" cy="944289"/>
                  </a:xfrm>
                  <a:prstGeom prst="hexagon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xmlns="" id="{3870CDED-028B-4665-83A1-4F655754EE0C}"/>
                    </a:ext>
                  </a:extLst>
                </p:cNvPr>
                <p:cNvSpPr txBox="1"/>
                <p:nvPr/>
              </p:nvSpPr>
              <p:spPr>
                <a:xfrm>
                  <a:off x="543000" y="2493181"/>
                  <a:ext cx="4189860" cy="41480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ru-RU" sz="1200"/>
                    <a:t>Здоровье</a:t>
                  </a:r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xmlns="" id="{EC132D66-1B5D-4F5B-8689-48553DF55C56}"/>
                    </a:ext>
                  </a:extLst>
                </p:cNvPr>
                <p:cNvSpPr txBox="1"/>
                <p:nvPr/>
              </p:nvSpPr>
              <p:spPr>
                <a:xfrm>
                  <a:off x="7228284" y="2523006"/>
                  <a:ext cx="3815511" cy="41480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ru-RU" sz="1200"/>
                    <a:t>Социальное партнерство</a:t>
                  </a: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xmlns="" id="{57A25E79-57E0-444D-9DFC-F20C4223F52A}"/>
                    </a:ext>
                  </a:extLst>
                </p:cNvPr>
                <p:cNvSpPr txBox="1"/>
                <p:nvPr/>
              </p:nvSpPr>
              <p:spPr>
                <a:xfrm>
                  <a:off x="7723584" y="3484837"/>
                  <a:ext cx="3877866" cy="41480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1200"/>
                    <a:t>Проектная деятельность</a:t>
                  </a: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xmlns="" id="{200F2DF6-CECA-4C01-B517-17FFA8AA64D6}"/>
                    </a:ext>
                  </a:extLst>
                </p:cNvPr>
                <p:cNvSpPr txBox="1"/>
                <p:nvPr/>
              </p:nvSpPr>
              <p:spPr>
                <a:xfrm>
                  <a:off x="7153028" y="4446668"/>
                  <a:ext cx="3555207" cy="41480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ru-RU" sz="1200"/>
                    <a:t>Цифровизация</a:t>
                  </a:r>
                  <a:endParaRPr lang="ru-RU" sz="1400"/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xmlns="" id="{B1305D93-B950-4E8B-B712-C2495822C862}"/>
                    </a:ext>
                  </a:extLst>
                </p:cNvPr>
                <p:cNvSpPr txBox="1"/>
                <p:nvPr/>
              </p:nvSpPr>
              <p:spPr>
                <a:xfrm>
                  <a:off x="554832" y="4394225"/>
                  <a:ext cx="4255295" cy="41480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ru-RU" sz="1200"/>
                    <a:t>Непрерывное образование</a:t>
                  </a: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xmlns="" id="{21639CFF-67D8-4B71-ACE3-017B836087AD}"/>
                    </a:ext>
                  </a:extLst>
                </p:cNvPr>
                <p:cNvSpPr txBox="1"/>
                <p:nvPr/>
              </p:nvSpPr>
              <p:spPr>
                <a:xfrm>
                  <a:off x="590549" y="3484837"/>
                  <a:ext cx="3716261" cy="41480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ru-RU" sz="1200"/>
                    <a:t>Культурное многообразие</a:t>
                  </a:r>
                </a:p>
              </p:txBody>
            </p:sp>
          </p:grpSp>
        </p:grpSp>
      </p:grpSp>
      <p:sp>
        <p:nvSpPr>
          <p:cNvPr id="63" name="Шестиугольник 62">
            <a:extLst>
              <a:ext uri="{FF2B5EF4-FFF2-40B4-BE49-F238E27FC236}">
                <a16:creationId xmlns:a16="http://schemas.microsoft.com/office/drawing/2014/main" xmlns="" id="{66C1EA30-D734-460F-9B6E-BA09664ECCF0}"/>
              </a:ext>
            </a:extLst>
          </p:cNvPr>
          <p:cNvSpPr/>
          <p:nvPr/>
        </p:nvSpPr>
        <p:spPr>
          <a:xfrm rot="5400000">
            <a:off x="7587600" y="2302395"/>
            <a:ext cx="472249" cy="439062"/>
          </a:xfrm>
          <a:prstGeom prst="hexagon">
            <a:avLst/>
          </a:prstGeom>
          <a:solidFill>
            <a:srgbClr val="6FF22E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xmlns="" id="{0362238D-5730-4E82-B08B-028B160AC656}"/>
              </a:ext>
            </a:extLst>
          </p:cNvPr>
          <p:cNvGrpSpPr/>
          <p:nvPr/>
        </p:nvGrpSpPr>
        <p:grpSpPr>
          <a:xfrm>
            <a:off x="538692" y="5192484"/>
            <a:ext cx="10836725" cy="492443"/>
            <a:chOff x="1641847" y="1786377"/>
            <a:chExt cx="8649916" cy="492443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4ACF749F-489B-437B-AA87-D29ECD23FD30}"/>
                </a:ext>
              </a:extLst>
            </p:cNvPr>
            <p:cNvSpPr txBox="1"/>
            <p:nvPr/>
          </p:nvSpPr>
          <p:spPr>
            <a:xfrm>
              <a:off x="1641847" y="1786377"/>
              <a:ext cx="1809563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lang="ru-RU" sz="1400" b="1" dirty="0">
                  <a:solidFill>
                    <a:srgbClr val="007434"/>
                  </a:solidFill>
                </a:rPr>
                <a:t>Ссылка на видео</a:t>
              </a:r>
              <a:r>
                <a:rPr lang="ru-RU" sz="1400" b="1" dirty="0">
                  <a:solidFill>
                    <a:srgbClr val="6C2914"/>
                  </a:solidFill>
                </a:rPr>
                <a:t/>
              </a:r>
              <a:br>
                <a:rPr lang="ru-RU" sz="1400" b="1" dirty="0">
                  <a:solidFill>
                    <a:srgbClr val="6C2914"/>
                  </a:solidFill>
                </a:rPr>
              </a:b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(до 10 мин, до 1 Гб)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E04C98F6-E10C-487C-8A6B-A036F5AD5CC4}"/>
                </a:ext>
              </a:extLst>
            </p:cNvPr>
            <p:cNvSpPr txBox="1"/>
            <p:nvPr/>
          </p:nvSpPr>
          <p:spPr>
            <a:xfrm>
              <a:off x="3527081" y="1883735"/>
              <a:ext cx="6764682" cy="340281"/>
            </a:xfrm>
            <a:prstGeom prst="rect">
              <a:avLst/>
            </a:prstGeom>
            <a:solidFill>
              <a:srgbClr val="6FF22E"/>
            </a:solidFill>
            <a:ln>
              <a:solidFill>
                <a:srgbClr val="007434"/>
              </a:solidFill>
            </a:ln>
          </p:spPr>
          <p:txBody>
            <a:bodyPr wrap="square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1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116CC6B4-49F9-4408-9C9B-683F5C9661A3}"/>
              </a:ext>
            </a:extLst>
          </p:cNvPr>
          <p:cNvSpPr txBox="1"/>
          <p:nvPr/>
        </p:nvSpPr>
        <p:spPr>
          <a:xfrm>
            <a:off x="2857312" y="5815841"/>
            <a:ext cx="708678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>
              <a:tabLst>
                <a:tab pos="180975" algn="l"/>
              </a:tabLst>
            </a:pPr>
            <a:r>
              <a:rPr lang="ru-RU" sz="1100" b="0"/>
              <a:t>*	В видео расскажите о проекте и покажите ресурсы и наработки: технологию, методику, ключевых участников (если применимо). Оценивается реализуемость проекта, а не качество видео-съемки и монтажа. Проекты без видео не рассматриваются.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900537" y="5289842"/>
            <a:ext cx="3845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https://youtu.be/n4QOEpogPx4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73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3C8570A-B3CC-4765-B7C9-B6296D17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6</a:t>
            </a:fld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69DDEA86-5D35-41F0-893C-422798853FAB}"/>
              </a:ext>
            </a:extLst>
          </p:cNvPr>
          <p:cNvSpPr txBox="1">
            <a:spLocks/>
          </p:cNvSpPr>
          <p:nvPr/>
        </p:nvSpPr>
        <p:spPr>
          <a:xfrm>
            <a:off x="344428" y="250190"/>
            <a:ext cx="6797687" cy="7324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007434"/>
                </a:solidFill>
              </a:rPr>
              <a:t>Актуальность проекта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8AADD8FD-9A9E-4634-812E-CE6B25C30038}"/>
              </a:ext>
            </a:extLst>
          </p:cNvPr>
          <p:cNvGrpSpPr/>
          <p:nvPr/>
        </p:nvGrpSpPr>
        <p:grpSpPr>
          <a:xfrm>
            <a:off x="344428" y="2079523"/>
            <a:ext cx="11031894" cy="2691731"/>
            <a:chOff x="1486062" y="1073176"/>
            <a:chExt cx="8805701" cy="18507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7AB864E6-3D03-41C4-8E19-F2F5307D94AA}"/>
                </a:ext>
              </a:extLst>
            </p:cNvPr>
            <p:cNvSpPr txBox="1"/>
            <p:nvPr/>
          </p:nvSpPr>
          <p:spPr>
            <a:xfrm>
              <a:off x="1486062" y="1527146"/>
              <a:ext cx="196534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lang="ru-RU" sz="1400" b="1" dirty="0">
                  <a:solidFill>
                    <a:srgbClr val="007434"/>
                  </a:solidFill>
                </a:rPr>
                <a:t>Какую проблему решает проект и как?</a:t>
              </a:r>
              <a:br>
                <a:rPr lang="ru-RU" sz="1400" b="1" dirty="0">
                  <a:solidFill>
                    <a:srgbClr val="007434"/>
                  </a:solidFill>
                </a:rPr>
              </a:b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(не более 100 слов)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488F3961-8C72-4007-98C5-D212EFFCAD17}"/>
                </a:ext>
              </a:extLst>
            </p:cNvPr>
            <p:cNvSpPr txBox="1"/>
            <p:nvPr/>
          </p:nvSpPr>
          <p:spPr>
            <a:xfrm>
              <a:off x="3527081" y="1073176"/>
              <a:ext cx="6764682" cy="18507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F66C3A60-1172-4A5A-B321-B0E297ED4496}"/>
              </a:ext>
            </a:extLst>
          </p:cNvPr>
          <p:cNvGrpSpPr/>
          <p:nvPr/>
        </p:nvGrpSpPr>
        <p:grpSpPr>
          <a:xfrm>
            <a:off x="542831" y="982660"/>
            <a:ext cx="10836725" cy="952043"/>
            <a:chOff x="1641847" y="1446095"/>
            <a:chExt cx="8649916" cy="117300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86C61DDF-CF50-4B1D-87DD-1FEDB9AC27CB}"/>
                </a:ext>
              </a:extLst>
            </p:cNvPr>
            <p:cNvSpPr txBox="1"/>
            <p:nvPr/>
          </p:nvSpPr>
          <p:spPr>
            <a:xfrm>
              <a:off x="1641847" y="1786377"/>
              <a:ext cx="1809563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lang="ru-RU" sz="1400" b="1" dirty="0">
                  <a:solidFill>
                    <a:srgbClr val="007434"/>
                  </a:solidFill>
                </a:rPr>
                <a:t>Цель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/>
              </a:r>
              <a:b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</a:b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(не более 50 слов)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11962572-780C-4A4F-A117-1C57045453F0}"/>
                </a:ext>
              </a:extLst>
            </p:cNvPr>
            <p:cNvSpPr txBox="1"/>
            <p:nvPr/>
          </p:nvSpPr>
          <p:spPr>
            <a:xfrm>
              <a:off x="3527081" y="1446095"/>
              <a:ext cx="6764682" cy="117300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1ADA74F7-F3EC-4CB7-BEBB-D720A4EAD7AB}"/>
              </a:ext>
            </a:extLst>
          </p:cNvPr>
          <p:cNvGrpSpPr/>
          <p:nvPr/>
        </p:nvGrpSpPr>
        <p:grpSpPr>
          <a:xfrm>
            <a:off x="550850" y="4939846"/>
            <a:ext cx="10828707" cy="1696928"/>
            <a:chOff x="1648247" y="1411289"/>
            <a:chExt cx="8643516" cy="12157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24E6900-01DC-4103-8BCA-35D6EBED4A25}"/>
                </a:ext>
              </a:extLst>
            </p:cNvPr>
            <p:cNvSpPr txBox="1"/>
            <p:nvPr/>
          </p:nvSpPr>
          <p:spPr>
            <a:xfrm>
              <a:off x="1648247" y="1411289"/>
              <a:ext cx="1809563" cy="12157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r">
                <a:spcAft>
                  <a:spcPts val="600"/>
                </a:spcAft>
                <a:defRPr/>
              </a:pPr>
              <a:r>
                <a:rPr lang="ru-RU" sz="1400" b="1" dirty="0">
                  <a:solidFill>
                    <a:srgbClr val="007434"/>
                  </a:solidFill>
                </a:rPr>
                <a:t>Как в проекте отражены сквозные образовательные траектории?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(не более 50 слов)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A425356-CE86-48E1-90EB-FA9716D57566}"/>
                </a:ext>
              </a:extLst>
            </p:cNvPr>
            <p:cNvSpPr txBox="1"/>
            <p:nvPr/>
          </p:nvSpPr>
          <p:spPr>
            <a:xfrm>
              <a:off x="3527081" y="1446095"/>
              <a:ext cx="6764682" cy="117300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wrap="square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Качество образования</a:t>
              </a:r>
              <a:r>
                <a:rPr kumimoji="0" lang="ru-RU" sz="14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во многом зависит от условий, созданных в образовательном учреждении. ФГОС ДО и шкалы для комплексной оценки качества образования в ДОО «</a:t>
              </a:r>
              <a:r>
                <a:rPr kumimoji="0" lang="en-US" sz="14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ECERS</a:t>
              </a:r>
              <a:r>
                <a:rPr kumimoji="0" lang="ru-RU" sz="14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» предъявляют особые требования к развивающей предметно – пространственной среде. Экологически ориентированное образовательное пространство ДОО позволяет эффективно интегрировать все направления образовательных областей, виды детской деятельности, а также в ходе реализации мероприятий проекта решать воспитательные задачи</a:t>
              </a:r>
              <a:r>
                <a:rPr kumimoji="0" lang="ru-RU" sz="14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.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976337" y="1103708"/>
            <a:ext cx="83315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391160" algn="l"/>
              </a:tabLst>
            </a:pPr>
            <a:r>
              <a:rPr lang="ru-RU" sz="1400" dirty="0">
                <a:ea typeface="Times New Roman"/>
              </a:rPr>
              <a:t>Формирование основ экологической культуры дошкольников посредством организации различных видов детской деятельности в условиях экологически ориентированного образовательного пространства ДОУ.</a:t>
            </a:r>
            <a:endParaRPr lang="ru-RU" sz="1400" dirty="0">
              <a:effectLst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36372" y="2327480"/>
            <a:ext cx="83399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ea typeface="Times New Roman"/>
              </a:rPr>
              <a:t>СаНПины</a:t>
            </a:r>
            <a:r>
              <a:rPr lang="ru-RU" sz="1400" dirty="0">
                <a:ea typeface="Times New Roman"/>
              </a:rPr>
              <a:t> 2.4.1.30413 от 2013 года практически разрушили систему экологического образования в детском саду. Под полное уничтожение попали живые уголки в помещениях групп, многие комнатные цветы и плодовые деревья были </a:t>
            </a:r>
            <a:r>
              <a:rPr lang="ru-RU" sz="1400" dirty="0" smtClean="0">
                <a:ea typeface="Times New Roman"/>
              </a:rPr>
              <a:t>убраны, </a:t>
            </a:r>
            <a:r>
              <a:rPr lang="ru-RU" sz="1400" dirty="0">
                <a:ea typeface="Times New Roman"/>
              </a:rPr>
              <a:t>так как «представляли опасность» </a:t>
            </a:r>
            <a:r>
              <a:rPr lang="ru-RU" sz="1400" dirty="0" smtClean="0">
                <a:ea typeface="Times New Roman"/>
              </a:rPr>
              <a:t>из-за </a:t>
            </a:r>
            <a:r>
              <a:rPr lang="ru-RU" sz="1400" dirty="0">
                <a:ea typeface="Times New Roman"/>
              </a:rPr>
              <a:t>возможности проглотить плод или получить аллергическую реакцию </a:t>
            </a:r>
            <a:r>
              <a:rPr lang="ru-RU" sz="1400" dirty="0" smtClean="0">
                <a:ea typeface="Times New Roman"/>
              </a:rPr>
              <a:t>и </a:t>
            </a:r>
            <a:r>
              <a:rPr lang="ru-RU" sz="1400" dirty="0">
                <a:ea typeface="Times New Roman"/>
              </a:rPr>
              <a:t>пр. Труд детей в природе также перешел из разряда любимой детской деятельности в наблюдение за трудом взрослых. </a:t>
            </a:r>
            <a:r>
              <a:rPr lang="ru-RU" sz="1400" dirty="0" smtClean="0">
                <a:ea typeface="Times New Roman"/>
              </a:rPr>
              <a:t>С введением новых </a:t>
            </a:r>
            <a:r>
              <a:rPr lang="ru-RU" sz="1400" dirty="0" err="1" smtClean="0">
                <a:ea typeface="Times New Roman"/>
              </a:rPr>
              <a:t>Санитарно</a:t>
            </a:r>
            <a:r>
              <a:rPr lang="ru-RU" sz="1400" dirty="0" smtClean="0">
                <a:ea typeface="Times New Roman"/>
              </a:rPr>
              <a:t> </a:t>
            </a:r>
            <a:r>
              <a:rPr lang="ru-RU" sz="1400" dirty="0">
                <a:ea typeface="Times New Roman"/>
              </a:rPr>
              <a:t>– </a:t>
            </a:r>
            <a:r>
              <a:rPr lang="ru-RU" sz="1400" dirty="0" smtClean="0">
                <a:ea typeface="Times New Roman"/>
              </a:rPr>
              <a:t>эпидемиологических требований от </a:t>
            </a:r>
            <a:r>
              <a:rPr lang="ru-RU" sz="1400" dirty="0">
                <a:ea typeface="Times New Roman"/>
              </a:rPr>
              <a:t>08.09.2020 года  </a:t>
            </a:r>
            <a:r>
              <a:rPr lang="ru-RU" sz="1400" dirty="0" smtClean="0">
                <a:ea typeface="Times New Roman"/>
              </a:rPr>
              <a:t>возникла необходимость  восстановления </a:t>
            </a:r>
            <a:r>
              <a:rPr lang="ru-RU" sz="1400" dirty="0">
                <a:ea typeface="Times New Roman"/>
              </a:rPr>
              <a:t>экологической развивающей среды и </a:t>
            </a:r>
            <a:r>
              <a:rPr lang="ru-RU" sz="1400" dirty="0" err="1">
                <a:ea typeface="Times New Roman"/>
              </a:rPr>
              <a:t>экологосообразной</a:t>
            </a:r>
            <a:r>
              <a:rPr lang="ru-RU" sz="1400" dirty="0">
                <a:ea typeface="Times New Roman"/>
              </a:rPr>
              <a:t> детской деятельности дошкольников в современных условиях, с применением </a:t>
            </a:r>
            <a:r>
              <a:rPr lang="ru-RU" sz="1400" dirty="0" smtClean="0">
                <a:ea typeface="Times New Roman"/>
              </a:rPr>
              <a:t>современных образовательных </a:t>
            </a:r>
            <a:r>
              <a:rPr lang="ru-RU" sz="1400" dirty="0">
                <a:ea typeface="Times New Roman"/>
              </a:rPr>
              <a:t>технологий.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8272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2E2104-9B27-4E1E-B54E-CF29DC8D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954" y="232389"/>
            <a:ext cx="8915400" cy="1325563"/>
          </a:xfrm>
        </p:spPr>
        <p:txBody>
          <a:bodyPr/>
          <a:lstStyle/>
          <a:p>
            <a:r>
              <a:rPr lang="ru-RU" dirty="0">
                <a:solidFill>
                  <a:srgbClr val="007434"/>
                </a:solidFill>
              </a:rPr>
              <a:t>Суть проекта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69442F2-3CCD-4A3D-AEF2-05C341F94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7</a:t>
            </a:fld>
            <a:endParaRPr lang="ru-RU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CB5A5310-54E8-41B2-8C30-B7E159216E20}"/>
              </a:ext>
            </a:extLst>
          </p:cNvPr>
          <p:cNvGrpSpPr/>
          <p:nvPr/>
        </p:nvGrpSpPr>
        <p:grpSpPr>
          <a:xfrm>
            <a:off x="319368" y="1388702"/>
            <a:ext cx="11060453" cy="1767453"/>
            <a:chOff x="1463267" y="1446095"/>
            <a:chExt cx="8828496" cy="176745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3B12484-1FA9-439B-89FC-60FCCE4A3320}"/>
                </a:ext>
              </a:extLst>
            </p:cNvPr>
            <p:cNvSpPr txBox="1"/>
            <p:nvPr/>
          </p:nvSpPr>
          <p:spPr>
            <a:xfrm>
              <a:off x="1463267" y="2174179"/>
              <a:ext cx="1809563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434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Основная идея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6C2914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/>
              </a:r>
              <a:b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6C2914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</a:b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(не более 100 слов)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75A3DF1A-6797-492D-8E4A-574B3854FC94}"/>
                </a:ext>
              </a:extLst>
            </p:cNvPr>
            <p:cNvSpPr txBox="1"/>
            <p:nvPr/>
          </p:nvSpPr>
          <p:spPr>
            <a:xfrm>
              <a:off x="3362663" y="1446095"/>
              <a:ext cx="6929100" cy="17674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pPr>
                <a:defRPr/>
              </a:pPr>
              <a:r>
                <a:rPr kumimoji="0" lang="ru-RU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Построение</a:t>
              </a:r>
              <a:r>
                <a:rPr kumimoji="0" lang="ru-RU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</a:t>
              </a:r>
              <a:r>
                <a:rPr kumimoji="0" lang="ru-RU" b="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воспитательно</a:t>
              </a:r>
              <a:r>
                <a:rPr kumimoji="0" lang="ru-RU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– образовательного процесса в ДОО в инновационной образовательной эколого-ориентированной среде, в основу которой заложен </a:t>
              </a:r>
              <a:r>
                <a:rPr kumimoji="0" lang="ru-RU" b="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компетентностно</a:t>
              </a:r>
              <a:r>
                <a:rPr kumimoji="0" lang="ru-RU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– </a:t>
              </a:r>
              <a:r>
                <a:rPr kumimoji="0" lang="ru-RU" b="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деятельностный</a:t>
              </a:r>
              <a:r>
                <a:rPr kumimoji="0" lang="ru-RU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подход и экологическое образование как основа интеграции видов детской деятельности и образовательных областей.</a:t>
              </a:r>
              <a:endPara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77C336B0-4065-4E0D-AFE1-1C370EE53D88}"/>
              </a:ext>
            </a:extLst>
          </p:cNvPr>
          <p:cNvGrpSpPr/>
          <p:nvPr/>
        </p:nvGrpSpPr>
        <p:grpSpPr>
          <a:xfrm>
            <a:off x="319365" y="3274142"/>
            <a:ext cx="11104510" cy="3395239"/>
            <a:chOff x="1428100" y="1446095"/>
            <a:chExt cx="8863664" cy="15649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81D41EA-79AB-4CD9-806A-C9327057E122}"/>
                </a:ext>
              </a:extLst>
            </p:cNvPr>
            <p:cNvSpPr txBox="1"/>
            <p:nvPr/>
          </p:nvSpPr>
          <p:spPr>
            <a:xfrm>
              <a:off x="1428100" y="1939749"/>
              <a:ext cx="1809563" cy="4283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lang="ru-RU" sz="1400" b="1" dirty="0">
                  <a:solidFill>
                    <a:srgbClr val="007434"/>
                  </a:solidFill>
                </a:rPr>
                <a:t>Новизна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/>
              </a:r>
              <a:b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</a:b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(не более 100 слов)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1B0AD94-490D-4294-AE65-0E5F29B3F1D5}"/>
                </a:ext>
              </a:extLst>
            </p:cNvPr>
            <p:cNvSpPr txBox="1"/>
            <p:nvPr/>
          </p:nvSpPr>
          <p:spPr>
            <a:xfrm>
              <a:off x="3327500" y="1446095"/>
              <a:ext cx="6964264" cy="15649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698956" y="3530060"/>
            <a:ext cx="87028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391160" algn="l"/>
              </a:tabLst>
            </a:pPr>
            <a:r>
              <a:rPr lang="ru-RU" dirty="0" smtClean="0">
                <a:latin typeface="Montserrat" panose="020B0604020202020204" charset="-52"/>
                <a:ea typeface="Times New Roman"/>
              </a:rPr>
              <a:t>Развивающая предметно – пространственная среда – как основное средство развития дошкольника.</a:t>
            </a:r>
          </a:p>
          <a:p>
            <a:pPr>
              <a:spcAft>
                <a:spcPts val="0"/>
              </a:spcAft>
              <a:tabLst>
                <a:tab pos="391160" algn="l"/>
              </a:tabLst>
            </a:pPr>
            <a:r>
              <a:rPr lang="ru-RU" dirty="0" smtClean="0">
                <a:latin typeface="Montserrat" panose="020B0604020202020204" charset="-52"/>
                <a:ea typeface="Times New Roman"/>
              </a:rPr>
              <a:t>Блочное/модульное </a:t>
            </a:r>
            <a:r>
              <a:rPr lang="ru-RU" dirty="0">
                <a:latin typeface="Montserrat" panose="020B0604020202020204" charset="-52"/>
                <a:ea typeface="Times New Roman"/>
              </a:rPr>
              <a:t>планирование </a:t>
            </a:r>
            <a:r>
              <a:rPr lang="ru-RU" dirty="0" err="1">
                <a:latin typeface="Montserrat" panose="020B0604020202020204" charset="-52"/>
                <a:ea typeface="Times New Roman"/>
              </a:rPr>
              <a:t>воспитательно</a:t>
            </a:r>
            <a:r>
              <a:rPr lang="ru-RU" dirty="0">
                <a:latin typeface="Montserrat" panose="020B0604020202020204" charset="-52"/>
                <a:ea typeface="Times New Roman"/>
              </a:rPr>
              <a:t> – образовательного процесса.</a:t>
            </a:r>
          </a:p>
          <a:p>
            <a:pPr>
              <a:spcAft>
                <a:spcPts val="0"/>
              </a:spcAft>
              <a:tabLst>
                <a:tab pos="391160" algn="l"/>
              </a:tabLst>
            </a:pPr>
            <a:r>
              <a:rPr lang="ru-RU" i="1" dirty="0">
                <a:latin typeface="Montserrat" panose="020B0604020202020204" charset="-52"/>
                <a:ea typeface="Times New Roman"/>
              </a:rPr>
              <a:t>Инновационная деятельность выстраивается в соответствии с новыми нормативными требованиями </a:t>
            </a:r>
            <a:r>
              <a:rPr lang="ru-RU" i="1" dirty="0" smtClean="0">
                <a:latin typeface="Montserrat" panose="020B0604020202020204" charset="-52"/>
                <a:ea typeface="Times New Roman"/>
              </a:rPr>
              <a:t> к документации ДОО –программа воспитания – как структурный компонент образовательной программы;</a:t>
            </a:r>
            <a:endParaRPr lang="ru-RU" dirty="0">
              <a:latin typeface="Montserrat" panose="020B0604020202020204" charset="-52"/>
              <a:ea typeface="Times New Roman"/>
            </a:endParaRPr>
          </a:p>
          <a:p>
            <a:r>
              <a:rPr lang="ru-RU" i="1" dirty="0" smtClean="0">
                <a:latin typeface="Montserrat" panose="020B0604020202020204" charset="-52"/>
                <a:ea typeface="Times New Roman"/>
              </a:rPr>
              <a:t>Необходимость приведения </a:t>
            </a:r>
            <a:r>
              <a:rPr lang="ru-RU" i="1" dirty="0">
                <a:latin typeface="Montserrat" panose="020B0604020202020204" charset="-52"/>
                <a:ea typeface="Times New Roman"/>
              </a:rPr>
              <a:t>развивающей среды ОО в соответствие требованиям </a:t>
            </a:r>
            <a:r>
              <a:rPr lang="ru-RU" i="1" dirty="0" smtClean="0">
                <a:latin typeface="Montserrat" panose="020B0604020202020204" charset="-52"/>
                <a:ea typeface="Times New Roman"/>
              </a:rPr>
              <a:t>ФГОС ДО и шкал </a:t>
            </a:r>
            <a:r>
              <a:rPr lang="ru-RU" i="1" dirty="0">
                <a:latin typeface="Montserrat" panose="020B0604020202020204" charset="-52"/>
                <a:ea typeface="Times New Roman"/>
              </a:rPr>
              <a:t>для комплексной оценки качества образования в ДОО </a:t>
            </a:r>
            <a:r>
              <a:rPr lang="en-US" i="1" dirty="0">
                <a:latin typeface="Montserrat" panose="020B0604020202020204" charset="-52"/>
                <a:ea typeface="Times New Roman"/>
              </a:rPr>
              <a:t>ECERS</a:t>
            </a:r>
            <a:endParaRPr lang="ru-RU" dirty="0">
              <a:latin typeface="Montserrat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6048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5CD54B-68AB-4704-886B-99266B8B1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07" y="173396"/>
            <a:ext cx="8915400" cy="1325563"/>
          </a:xfrm>
        </p:spPr>
        <p:txBody>
          <a:bodyPr/>
          <a:lstStyle/>
          <a:p>
            <a:r>
              <a:rPr lang="ru-RU" dirty="0">
                <a:solidFill>
                  <a:srgbClr val="007434"/>
                </a:solidFill>
              </a:rPr>
              <a:t>Ресурсы и наработки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BDE68C6-4F10-4A18-859E-6EC2B3BD2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8</a:t>
            </a:fld>
            <a:endParaRPr lang="ru-RU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D0425B00-07EA-418F-B15C-ED013445B9DF}"/>
              </a:ext>
            </a:extLst>
          </p:cNvPr>
          <p:cNvGrpSpPr/>
          <p:nvPr/>
        </p:nvGrpSpPr>
        <p:grpSpPr>
          <a:xfrm>
            <a:off x="-1" y="3967315"/>
            <a:ext cx="12049432" cy="2654711"/>
            <a:chOff x="1208556" y="1268586"/>
            <a:chExt cx="9417777" cy="141705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C942F955-257C-417C-98D6-7E5F2C6C9C65}"/>
                </a:ext>
              </a:extLst>
            </p:cNvPr>
            <p:cNvSpPr txBox="1"/>
            <p:nvPr/>
          </p:nvSpPr>
          <p:spPr>
            <a:xfrm>
              <a:off x="1208556" y="1775321"/>
              <a:ext cx="1809563" cy="4473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lang="ru-RU" sz="1400" b="1" dirty="0">
                  <a:solidFill>
                    <a:srgbClr val="007434"/>
                  </a:solidFill>
                </a:rPr>
                <a:t>Наработки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/>
              </a:r>
              <a:b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</a:b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(не более 70 слов)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D13B698E-2915-41A9-967F-BE7C25A8450F}"/>
                </a:ext>
              </a:extLst>
            </p:cNvPr>
            <p:cNvSpPr txBox="1"/>
            <p:nvPr/>
          </p:nvSpPr>
          <p:spPr>
            <a:xfrm>
              <a:off x="3141849" y="1268586"/>
              <a:ext cx="7484484" cy="141705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На данный момент активно используется экологическая</a:t>
              </a:r>
              <a:r>
                <a:rPr kumimoji="0" lang="ru-RU" sz="13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 тропа, состоящая из таких видовых точек, как «Метеостанция», «</a:t>
              </a:r>
              <a:r>
                <a:rPr kumimoji="0" lang="ru-RU" sz="1300" b="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Эколаборатория</a:t>
              </a:r>
              <a:r>
                <a:rPr kumimoji="0" lang="ru-RU" sz="13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», «Огород», «Водоём», «Ферма», «Лес», «Клумба», «Птичий двор» – к каждой видовой точке разработаны технологические карты непосредственно образовательной деятельности по сезонам.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300" baseline="0" dirty="0" smtClean="0">
                  <a:latin typeface="Montserrat"/>
                </a:rPr>
                <a:t>Созданы дидактические пособия:</a:t>
              </a:r>
              <a:r>
                <a:rPr lang="ru-RU" sz="1300" dirty="0" smtClean="0">
                  <a:latin typeface="Montserrat"/>
                </a:rPr>
                <a:t> (макеты и модели): Вулкан, Уральские копи, Солнечная система, Ферма., </a:t>
              </a:r>
              <a:r>
                <a:rPr lang="ru-RU" sz="1300" dirty="0" err="1" smtClean="0">
                  <a:latin typeface="Montserrat"/>
                </a:rPr>
                <a:t>мнемотаблицы</a:t>
              </a:r>
              <a:r>
                <a:rPr lang="ru-RU" sz="1300" dirty="0" smtClean="0">
                  <a:latin typeface="Montserrat"/>
                </a:rPr>
                <a:t>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300" dirty="0" smtClean="0">
                  <a:latin typeface="Montserrat"/>
                </a:rPr>
                <a:t>Закуплены демонстрационные картины и динамические модели для занятий с детьми дошкольного возраста.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Собрана коллекция минералов и Уральских камней.</a:t>
              </a:r>
            </a:p>
            <a:p>
              <a:pPr>
                <a:defRPr/>
              </a:pPr>
              <a:r>
                <a:rPr lang="ru-RU" sz="1300" dirty="0"/>
                <a:t>Разработан и реализован долгосрочный образовательный проект </a:t>
              </a:r>
              <a:r>
                <a:rPr lang="ru-RU" sz="1300" dirty="0">
                  <a:solidFill>
                    <a:prstClr val="black"/>
                  </a:solidFill>
                </a:rPr>
                <a:t>«Юные </a:t>
              </a:r>
              <a:r>
                <a:rPr lang="ru-RU" sz="1300" dirty="0" err="1">
                  <a:solidFill>
                    <a:prstClr val="black"/>
                  </a:solidFill>
                </a:rPr>
                <a:t>эколята</a:t>
              </a:r>
              <a:r>
                <a:rPr lang="ru-RU" sz="1300" dirty="0" smtClean="0">
                  <a:solidFill>
                    <a:prstClr val="black"/>
                  </a:solidFill>
                </a:rPr>
                <a:t>» (2019-2020 учебный год).</a:t>
              </a:r>
              <a:endParaRPr lang="ru-RU" sz="1300" dirty="0"/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300" dirty="0" smtClean="0">
                  <a:latin typeface="Montserrat"/>
                </a:rPr>
                <a:t>Разработана модульная </a:t>
              </a:r>
              <a:r>
                <a:rPr lang="ru-RU" sz="1300" dirty="0" err="1" smtClean="0">
                  <a:latin typeface="Montserrat"/>
                </a:rPr>
                <a:t>разноуровневая</a:t>
              </a:r>
              <a:r>
                <a:rPr lang="ru-RU" sz="1300" dirty="0" smtClean="0">
                  <a:latin typeface="Montserrat"/>
                </a:rPr>
                <a:t> дополнительная образовательная программа по </a:t>
              </a:r>
              <a:r>
                <a:rPr lang="ru-RU" sz="1400" dirty="0" smtClean="0">
                  <a:latin typeface="Montserrat"/>
                </a:rPr>
                <a:t>экологическому образованию старших дошкольников «Юные </a:t>
              </a:r>
              <a:r>
                <a:rPr lang="ru-RU" sz="1400" dirty="0" err="1" smtClean="0">
                  <a:latin typeface="Montserrat"/>
                </a:rPr>
                <a:t>эколята</a:t>
              </a:r>
              <a:r>
                <a:rPr lang="ru-RU" sz="1400" dirty="0" smtClean="0">
                  <a:latin typeface="Montserrat"/>
                </a:rPr>
                <a:t>»</a:t>
              </a: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0ED03BD9-24A8-4E47-A9B7-C13176A05DE6}"/>
              </a:ext>
            </a:extLst>
          </p:cNvPr>
          <p:cNvGrpSpPr/>
          <p:nvPr/>
        </p:nvGrpSpPr>
        <p:grpSpPr>
          <a:xfrm>
            <a:off x="0" y="1297858"/>
            <a:ext cx="12049431" cy="2551471"/>
            <a:chOff x="1527574" y="1446095"/>
            <a:chExt cx="8950427" cy="203917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16CC909A-AA06-42ED-9F27-D2C85EEA0F92}"/>
                </a:ext>
              </a:extLst>
            </p:cNvPr>
            <p:cNvSpPr txBox="1"/>
            <p:nvPr/>
          </p:nvSpPr>
          <p:spPr>
            <a:xfrm>
              <a:off x="1527574" y="2313759"/>
              <a:ext cx="1809563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lang="ru-RU" sz="1400" b="1" dirty="0">
                  <a:solidFill>
                    <a:srgbClr val="007434"/>
                  </a:solidFill>
                </a:rPr>
                <a:t>Имеющиеся ресурсы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/>
              </a:r>
              <a:b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</a:b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(не более 100 слов)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B53533DE-3CC3-43D7-A702-7591D93034CF}"/>
                </a:ext>
              </a:extLst>
            </p:cNvPr>
            <p:cNvSpPr txBox="1"/>
            <p:nvPr/>
          </p:nvSpPr>
          <p:spPr>
            <a:xfrm>
              <a:off x="3364929" y="1446095"/>
              <a:ext cx="7113072" cy="203917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sng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Кадровые</a:t>
              </a:r>
              <a:r>
                <a:rPr kumimoji="0" lang="ru-RU" sz="13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: высоко квалифицированные педагоги.</a:t>
              </a:r>
              <a:r>
                <a:rPr kumimoji="0" lang="ru-RU" sz="13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 Лидер проекта также является преподавателем педагогического колледжа по дисциплине «Теория и методика экологического образования дошкольников», чем обеспечивает теоретическую и методическую поддержку педагогических кадров ДОО.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300" b="1" u="sng" baseline="0" dirty="0" smtClean="0">
                  <a:latin typeface="Montserrat"/>
                </a:rPr>
                <a:t>Материальные</a:t>
              </a:r>
              <a:r>
                <a:rPr lang="ru-RU" sz="1300" baseline="0" dirty="0" smtClean="0">
                  <a:latin typeface="Montserrat"/>
                </a:rPr>
                <a:t>: в 2020 году на территории ДОО организована экологическая тропа;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300" dirty="0" smtClean="0">
                  <a:latin typeface="Montserrat"/>
                </a:rPr>
                <a:t>В здании ДОО имеется свободное помещение для организации экологической комнаты с различными зонами (образовательной, музейной, фенологической, релаксационной, библиотечной и других);</a:t>
              </a:r>
            </a:p>
            <a:p>
              <a:pPr lvl="0">
                <a:defRPr/>
              </a:pPr>
              <a:r>
                <a:rPr kumimoji="0" lang="ru-RU" sz="1300" b="1" i="0" u="sng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Нормативные</a:t>
              </a:r>
              <a:r>
                <a:rPr kumimoji="0" lang="ru-RU" sz="1300" b="1" i="0" u="sng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 ресурсы</a:t>
              </a:r>
              <a:r>
                <a:rPr kumimoji="0" lang="ru-RU" sz="13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:  статус члена научно – образовательной сети </a:t>
              </a:r>
              <a:r>
                <a:rPr kumimoji="0" lang="ru-RU" sz="1300" b="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инновационно</a:t>
              </a:r>
              <a:r>
                <a:rPr kumimoji="0" lang="ru-RU" sz="13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 – активных образовательных организаций </a:t>
              </a:r>
              <a:r>
                <a:rPr kumimoji="0" lang="ru-RU" sz="1300" b="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Междунароной</a:t>
              </a:r>
              <a:r>
                <a:rPr kumimoji="0" lang="ru-RU" sz="13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ontserrat"/>
                </a:rPr>
                <a:t> экспериментальной площадки Агентства международного сотрудничества по развитию </a:t>
              </a:r>
              <a:r>
                <a:rPr lang="ru-RU" sz="1300" dirty="0"/>
                <a:t>образования «А</a:t>
              </a:r>
              <a:r>
                <a:rPr lang="en-US" sz="1300" dirty="0" err="1"/>
                <a:t>gentur</a:t>
              </a:r>
              <a:r>
                <a:rPr lang="en-US" sz="1300" dirty="0"/>
                <a:t> </a:t>
              </a:r>
              <a:r>
                <a:rPr lang="en-US" sz="1300" dirty="0" err="1"/>
                <a:t>für</a:t>
              </a:r>
              <a:r>
                <a:rPr lang="en-US" sz="1300" dirty="0"/>
                <a:t> </a:t>
              </a:r>
              <a:r>
                <a:rPr lang="en-US" sz="1300" dirty="0" err="1"/>
                <a:t>internationale</a:t>
              </a:r>
              <a:r>
                <a:rPr lang="en-US" sz="1300" dirty="0"/>
                <a:t> </a:t>
              </a:r>
              <a:r>
                <a:rPr lang="en-US" sz="1300" dirty="0" err="1"/>
                <a:t>bildungszusamme</a:t>
              </a:r>
              <a:r>
                <a:rPr lang="en-US" sz="1300" dirty="0"/>
                <a:t> NARBEIT E.V.» (</a:t>
              </a:r>
              <a:r>
                <a:rPr lang="ru-RU" sz="1300" dirty="0"/>
                <a:t>ГЕРМАНИЯ) и  ФГАОУ ВО РГППУ  (РОССИЯ</a:t>
              </a:r>
              <a:r>
                <a:rPr lang="ru-RU" sz="1300" dirty="0" smtClean="0"/>
                <a:t>) по экологическому направлению.</a:t>
              </a:r>
              <a:endPara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323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3C8570A-B3CC-4765-B7C9-B6296D17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t>9</a:t>
            </a:fld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BFFC1571-8E5E-457F-B114-E4BAA6F90782}"/>
              </a:ext>
            </a:extLst>
          </p:cNvPr>
          <p:cNvSpPr txBox="1">
            <a:spLocks/>
          </p:cNvSpPr>
          <p:nvPr/>
        </p:nvSpPr>
        <p:spPr>
          <a:xfrm>
            <a:off x="318587" y="230494"/>
            <a:ext cx="6797687" cy="7324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007434"/>
                </a:solidFill>
              </a:rPr>
              <a:t>Результаты проекта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8F70EAE7-E096-4B93-87CC-C18A1807466F}"/>
              </a:ext>
            </a:extLst>
          </p:cNvPr>
          <p:cNvGrpSpPr/>
          <p:nvPr/>
        </p:nvGrpSpPr>
        <p:grpSpPr>
          <a:xfrm>
            <a:off x="357380" y="962965"/>
            <a:ext cx="11677303" cy="5791795"/>
            <a:chOff x="1674852" y="1446095"/>
            <a:chExt cx="8616911" cy="37352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13FE6B72-5FA7-4AF3-83D4-024E7A077A23}"/>
                </a:ext>
              </a:extLst>
            </p:cNvPr>
            <p:cNvSpPr txBox="1"/>
            <p:nvPr/>
          </p:nvSpPr>
          <p:spPr>
            <a:xfrm>
              <a:off x="1674852" y="2403357"/>
              <a:ext cx="1809563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spcAft>
                  <a:spcPts val="600"/>
                </a:spcAft>
                <a:defRPr/>
              </a:pPr>
              <a:r>
                <a:rPr lang="ru-RU" sz="1400" b="1" dirty="0">
                  <a:solidFill>
                    <a:srgbClr val="007434"/>
                  </a:solidFill>
                </a:rPr>
                <a:t>Ожидаемые результаты и перспективы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kumimoji="0" lang="ru-RU" sz="1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(не более 200 слов)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Чем проект может быть полезен другим школам?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CE8773E-7D5B-4804-9300-07EAE278CDBE}"/>
                </a:ext>
              </a:extLst>
            </p:cNvPr>
            <p:cNvSpPr txBox="1"/>
            <p:nvPr/>
          </p:nvSpPr>
          <p:spPr>
            <a:xfrm>
              <a:off x="3527081" y="1446095"/>
              <a:ext cx="6764682" cy="37352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 anchorCtr="0">
              <a:noAutofit/>
            </a:bodyPr>
            <a:lstStyle/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907103" y="1081448"/>
            <a:ext cx="8418341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Организация экологической развивающей среды в ДОУ. </a:t>
            </a:r>
          </a:p>
          <a:p>
            <a:r>
              <a:rPr lang="ru-RU" sz="1200" dirty="0" smtClean="0"/>
              <a:t>Создание </a:t>
            </a:r>
            <a:r>
              <a:rPr lang="ru-RU" sz="1200" dirty="0"/>
              <a:t>экологической комнаты, состоящей из зон/центров определенной направленности:</a:t>
            </a:r>
          </a:p>
          <a:p>
            <a:r>
              <a:rPr lang="ru-RU" sz="1200" dirty="0"/>
              <a:t>	Зеленая зона. Содержит комнатные растения для изучения особенностей их строения (корень, стебель, лист, цветок), условий произрастания (</a:t>
            </a:r>
            <a:r>
              <a:rPr lang="ru-RU" sz="1200" dirty="0" err="1"/>
              <a:t>светолюбвые</a:t>
            </a:r>
            <a:r>
              <a:rPr lang="ru-RU" sz="1200" dirty="0"/>
              <a:t>, </a:t>
            </a:r>
            <a:r>
              <a:rPr lang="ru-RU" sz="1200" dirty="0" err="1"/>
              <a:t>тенеустойчивые</a:t>
            </a:r>
            <a:r>
              <a:rPr lang="ru-RU" sz="1200" dirty="0"/>
              <a:t> и пр.), способов размножения (отводка, разделение корневой системы, луковицы, семенами и пр.); Изучение полезных свойств комнатных растений – фитонцидов.</a:t>
            </a:r>
          </a:p>
          <a:p>
            <a:r>
              <a:rPr lang="ru-RU" sz="1200" dirty="0"/>
              <a:t>	</a:t>
            </a:r>
            <a:r>
              <a:rPr lang="ru-RU" sz="1200" dirty="0" err="1"/>
              <a:t>Эколаборатория</a:t>
            </a:r>
            <a:r>
              <a:rPr lang="ru-RU" sz="1200" dirty="0"/>
              <a:t>. Оборудованная лаборатория для проведения опытов и экспериментов с природными объектами, солнечными батареями, переработкой мусора и др.</a:t>
            </a:r>
          </a:p>
          <a:p>
            <a:r>
              <a:rPr lang="ru-RU" sz="1200" dirty="0"/>
              <a:t>	Парник. Опыты по выращиванию </a:t>
            </a:r>
            <a:r>
              <a:rPr lang="ru-RU" sz="1200" dirty="0" err="1"/>
              <a:t>микрозелени</a:t>
            </a:r>
            <a:r>
              <a:rPr lang="ru-RU" sz="1200" dirty="0"/>
              <a:t> и разнообразных культурных растений и их рассады.</a:t>
            </a:r>
          </a:p>
          <a:p>
            <a:r>
              <a:rPr lang="ru-RU" sz="1200" dirty="0"/>
              <a:t>	Зона релаксации.</a:t>
            </a:r>
          </a:p>
          <a:p>
            <a:r>
              <a:rPr lang="ru-RU" sz="1200" dirty="0"/>
              <a:t>	Образовательная зона – для проведения занятия с детьми разных возрастных групп, по всем образовательным областям. Отдельно в ней оформлена художественная студия – для проведения занятий по художественно – эстетическому развитию при помощи природных материалов, нетрадиционных техник рисования, помогающих передать свойства природных объектов.</a:t>
            </a:r>
          </a:p>
          <a:p>
            <a:r>
              <a:rPr lang="ru-RU" sz="1200" dirty="0"/>
              <a:t>	</a:t>
            </a:r>
            <a:r>
              <a:rPr lang="ru-RU" sz="1200" dirty="0" err="1"/>
              <a:t>Библиозона</a:t>
            </a:r>
            <a:r>
              <a:rPr lang="ru-RU" sz="1200" dirty="0"/>
              <a:t>. Научная литература по теме (</a:t>
            </a:r>
            <a:r>
              <a:rPr lang="ru-RU" sz="1200" dirty="0" err="1"/>
              <a:t>энцикопедии</a:t>
            </a:r>
            <a:r>
              <a:rPr lang="ru-RU" sz="1200" dirty="0"/>
              <a:t>, периодические детские издания), детская художественная литература природоведческого содержания, альбомы, плакаты, </a:t>
            </a:r>
            <a:r>
              <a:rPr lang="ru-RU" sz="1200" dirty="0" err="1"/>
              <a:t>мнемотаблицы</a:t>
            </a:r>
            <a:r>
              <a:rPr lang="ru-RU" sz="1200" dirty="0"/>
              <a:t>, другие наглядные пособия по теме, в том числе на электронных носителях (</a:t>
            </a:r>
            <a:r>
              <a:rPr lang="ru-RU" sz="1200" dirty="0" err="1"/>
              <a:t>Медиатека</a:t>
            </a:r>
            <a:r>
              <a:rPr lang="ru-RU" sz="1200" dirty="0"/>
              <a:t>).</a:t>
            </a:r>
          </a:p>
          <a:p>
            <a:r>
              <a:rPr lang="ru-RU" sz="1200" dirty="0"/>
              <a:t>	Музейная зона. Коллекции полезных ископаемых, коллекции разнообразных природных материалов (ракушек, шишек, листьев), гербарий и пр.</a:t>
            </a:r>
          </a:p>
          <a:p>
            <a:r>
              <a:rPr lang="ru-RU" sz="1200" dirty="0"/>
              <a:t>	Фенологическая зона. Календарь наблюдения за природой (погодой, птицами, ростом растений и пр.),  выносная метеостанция</a:t>
            </a:r>
          </a:p>
          <a:p>
            <a:r>
              <a:rPr lang="ru-RU" sz="1200" dirty="0" smtClean="0"/>
              <a:t>                         Игровая </a:t>
            </a:r>
            <a:r>
              <a:rPr lang="ru-RU" sz="1200" dirty="0"/>
              <a:t>зона. Модели статические и динамические/игровые, дидактические игры в том числе с использованием ЭОР, атрибуты для сюжетно – ролевых игр («Садовник», «Дача», «Флорист» и другие</a:t>
            </a:r>
            <a:r>
              <a:rPr lang="ru-RU" sz="1200" dirty="0" smtClean="0"/>
              <a:t>).</a:t>
            </a:r>
          </a:p>
          <a:p>
            <a:endParaRPr lang="ru-RU" sz="1200" dirty="0" smtClean="0"/>
          </a:p>
          <a:p>
            <a:r>
              <a:rPr lang="ru-RU" sz="1200" dirty="0" smtClean="0"/>
              <a:t>Оформление опыта работы в виде методических рекомендаций для ДОО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0645354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8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862900"/>
      </a:accent3>
      <a:accent4>
        <a:srgbClr val="EC7016"/>
      </a:accent4>
      <a:accent5>
        <a:srgbClr val="E64823"/>
      </a:accent5>
      <a:accent6>
        <a:srgbClr val="BC4A4A"/>
      </a:accent6>
      <a:hlink>
        <a:srgbClr val="2998E3"/>
      </a:hlink>
      <a:folHlink>
        <a:srgbClr val="7F723D"/>
      </a:folHlink>
    </a:clrScheme>
    <a:fontScheme name="Другая 5">
      <a:majorFont>
        <a:latin typeface="JakobTT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5">
      <a:majorFont>
        <a:latin typeface="JakobTT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1132</Words>
  <Application>Microsoft Office PowerPoint</Application>
  <PresentationFormat>Произвольный</PresentationFormat>
  <Paragraphs>197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JakobTT</vt:lpstr>
      <vt:lpstr>Montserrat</vt:lpstr>
      <vt:lpstr>Times New Roman</vt:lpstr>
      <vt:lpstr>Calibri</vt:lpstr>
      <vt:lpstr>Тема Office</vt:lpstr>
      <vt:lpstr>Специальное оформление</vt:lpstr>
      <vt:lpstr>Экологически-ориентированное образовательное пространство ДОО, как средство образования и воспитания дошкольников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Суть проекта</vt:lpstr>
      <vt:lpstr>Ресурсы и наработки</vt:lpstr>
      <vt:lpstr>Презентация PowerPoint</vt:lpstr>
      <vt:lpstr>Презентация PowerPoint</vt:lpstr>
      <vt:lpstr>Презентация PowerPoint</vt:lpstr>
      <vt:lpstr>Дорожная карта проекта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Александрова</dc:creator>
  <cp:lastModifiedBy>Методист</cp:lastModifiedBy>
  <cp:revision>44</cp:revision>
  <cp:lastPrinted>2021-07-30T07:08:18Z</cp:lastPrinted>
  <dcterms:created xsi:type="dcterms:W3CDTF">2021-05-06T10:28:53Z</dcterms:created>
  <dcterms:modified xsi:type="dcterms:W3CDTF">2021-09-09T07:42:55Z</dcterms:modified>
</cp:coreProperties>
</file>