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71" r:id="rId5"/>
    <p:sldId id="275" r:id="rId6"/>
    <p:sldId id="265" r:id="rId7"/>
    <p:sldId id="263" r:id="rId8"/>
    <p:sldId id="274" r:id="rId9"/>
    <p:sldId id="273" r:id="rId10"/>
    <p:sldId id="269" r:id="rId11"/>
    <p:sldId id="266" r:id="rId12"/>
    <p:sldId id="264" r:id="rId13"/>
    <p:sldId id="268" r:id="rId14"/>
  </p:sldIdLst>
  <p:sldSz cx="12192000" cy="6858000"/>
  <p:notesSz cx="6735763" cy="9866313"/>
  <p:embeddedFontLst>
    <p:embeddedFont>
      <p:font typeface="JakobTT" panose="020B0604020202020204" charset="-52"/>
      <p:bold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99FF66"/>
    <a:srgbClr val="6FF22E"/>
    <a:srgbClr val="FFF06A"/>
    <a:srgbClr val="6C2914"/>
    <a:srgbClr val="893419"/>
    <a:srgbClr val="E27F60"/>
    <a:srgbClr val="FC8501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9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8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8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7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xmlns="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:a16="http://schemas.microsoft.com/office/drawing/2014/main" xmlns="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F3642D-670C-4C9F-8C36-7AAE7F4A9C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.so/wp-content/themes/vuejs-wordpress-theme/src/assets/documents/agreemen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so/wp-content/themes/vuejs-wordpress-theme/src/assets/documents/agreemen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so/wp-content/themes/vuejs-wordpress-theme/src/assets/documents/agreem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4QOEpogPx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16651-4783-4A27-90E1-B7B8818E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115" y="3436252"/>
            <a:ext cx="9144000" cy="2042159"/>
          </a:xfrm>
        </p:spPr>
        <p:txBody>
          <a:bodyPr anchor="ctr" anchorCtr="0">
            <a:noAutofit/>
          </a:bodyPr>
          <a:lstStyle/>
          <a:p>
            <a:r>
              <a:rPr lang="ru-RU" sz="4000" dirty="0" smtClean="0">
                <a:solidFill>
                  <a:srgbClr val="007434"/>
                </a:solidFill>
              </a:rPr>
              <a:t>Экологически-ориентированное образовательное пространство ДОО, как средство образования и воспитания дошкольников</a:t>
            </a:r>
            <a:endParaRPr lang="ru-RU" sz="4000" dirty="0">
              <a:solidFill>
                <a:srgbClr val="007434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778732-B499-4A33-A8EF-7E214225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063" y="2516225"/>
            <a:ext cx="9144000" cy="354812"/>
          </a:xfrm>
        </p:spPr>
        <p:txBody>
          <a:bodyPr/>
          <a:lstStyle/>
          <a:p>
            <a:r>
              <a:rPr lang="ru-RU" dirty="0">
                <a:solidFill>
                  <a:srgbClr val="007434"/>
                </a:solidFill>
              </a:rPr>
              <a:t>Заявка на участие в конкурсе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59A62F-B65B-49F7-9506-7A65CB5D4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05363" y="455939"/>
            <a:ext cx="2581275" cy="1114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A73157-8D7C-476B-8A10-EE1C20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65992CF4-4344-4D44-8CD2-11862D6B987A}"/>
              </a:ext>
            </a:extLst>
          </p:cNvPr>
          <p:cNvSpPr txBox="1">
            <a:spLocks/>
          </p:cNvSpPr>
          <p:nvPr/>
        </p:nvSpPr>
        <p:spPr>
          <a:xfrm>
            <a:off x="1489063" y="5869859"/>
            <a:ext cx="9144000" cy="579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893419"/>
                </a:solidFill>
                <a:latin typeface="Montserrat" panose="00000500000000000000" pitchFamily="50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434"/>
                </a:solidFill>
              </a:rPr>
              <a:t>Свердловская область</a:t>
            </a:r>
          </a:p>
          <a:p>
            <a:r>
              <a:rPr lang="ru-RU" dirty="0" err="1" smtClean="0">
                <a:solidFill>
                  <a:srgbClr val="007434"/>
                </a:solidFill>
              </a:rPr>
              <a:t>Горноуральский</a:t>
            </a:r>
            <a:r>
              <a:rPr lang="ru-RU" dirty="0" smtClean="0">
                <a:solidFill>
                  <a:srgbClr val="007434"/>
                </a:solidFill>
              </a:rPr>
              <a:t> городской округ</a:t>
            </a:r>
            <a:endParaRPr lang="ru-RU" dirty="0">
              <a:solidFill>
                <a:srgbClr val="007434"/>
              </a:solidFill>
            </a:endParaRPr>
          </a:p>
        </p:txBody>
      </p:sp>
      <p:pic>
        <p:nvPicPr>
          <p:cNvPr id="1026" name="Picture 2" descr="C:\Users\Методист\Desktop\32_n1836738_b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EA"/>
              </a:clrFrom>
              <a:clrTo>
                <a:srgbClr val="FD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01" y="0"/>
            <a:ext cx="5633005" cy="31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568326BA-93DD-41DD-A0B6-2A3C2251B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45286"/>
              </p:ext>
            </p:extLst>
          </p:nvPr>
        </p:nvGraphicFramePr>
        <p:xfrm>
          <a:off x="226386" y="778090"/>
          <a:ext cx="11218363" cy="6079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0932">
                  <a:extLst>
                    <a:ext uri="{9D8B030D-6E8A-4147-A177-3AD203B41FA5}">
                      <a16:colId xmlns:a16="http://schemas.microsoft.com/office/drawing/2014/main" xmlns="" val="2449829355"/>
                    </a:ext>
                  </a:extLst>
                </a:gridCol>
                <a:gridCol w="3317431">
                  <a:extLst>
                    <a:ext uri="{9D8B030D-6E8A-4147-A177-3AD203B41FA5}">
                      <a16:colId xmlns:a16="http://schemas.microsoft.com/office/drawing/2014/main" xmlns="" val="2936215115"/>
                    </a:ext>
                  </a:extLst>
                </a:gridCol>
              </a:tblGrid>
              <a:tr h="50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расходов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Сумма (рублей)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433881"/>
                  </a:ext>
                </a:extLst>
              </a:tr>
              <a:tr h="50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Оплата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орг.взноса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методическое сопровождение в рамках работы в статусе международной экспериментальной площадки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18.000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877612"/>
                  </a:ext>
                </a:extLst>
              </a:tr>
              <a:tr h="50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Лабораторно – технологическое оборудование (приборы, наборы для экспериментов, модели, коллекции)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142.000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093548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Цифровая лаборатория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Наураша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220.000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220041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Метеостанция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120.000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87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Оборудование Живого уголка (аквариумная зона, клетки для птиц и грызунов и т.п.)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50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тропы здоровья, ягодника и других видовых точек экологической тропы (расходные материалы)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804871"/>
                  </a:ext>
                </a:extLst>
              </a:tr>
              <a:tr h="36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Оформление тематических зон в коридорах и рекреациях ДОО (расходные материалы)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519096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Антропоморфные игрушки и атрибуты  для игр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684706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Рабочие детские инструменты (грабли, лопаты, носилки, тачки, ведра, лейки и пр.)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35.000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8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Комплекты мебели для экологической комнаты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70.000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8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Проведение мероприятий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339159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Изготовление полиграфической продукции (информационные материалы)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10.000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471214"/>
                  </a:ext>
                </a:extLst>
              </a:tr>
              <a:tr h="506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750.000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45289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38C8F8-113E-4A21-933A-AACAB5128824}"/>
              </a:ext>
            </a:extLst>
          </p:cNvPr>
          <p:cNvSpPr txBox="1">
            <a:spLocks/>
          </p:cNvSpPr>
          <p:nvPr/>
        </p:nvSpPr>
        <p:spPr>
          <a:xfrm>
            <a:off x="432863" y="146951"/>
            <a:ext cx="6797687" cy="575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Финансовое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69802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11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C98EE2C-EDD2-4A01-996A-FD0915765A03}"/>
              </a:ext>
            </a:extLst>
          </p:cNvPr>
          <p:cNvSpPr txBox="1">
            <a:spLocks/>
          </p:cNvSpPr>
          <p:nvPr/>
        </p:nvSpPr>
        <p:spPr>
          <a:xfrm>
            <a:off x="523877" y="396719"/>
            <a:ext cx="802165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Другие необходимые ресурсы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354F938-35F0-41ED-82C1-42DDAB180B98}"/>
              </a:ext>
            </a:extLst>
          </p:cNvPr>
          <p:cNvGrpSpPr/>
          <p:nvPr/>
        </p:nvGrpSpPr>
        <p:grpSpPr>
          <a:xfrm>
            <a:off x="523876" y="2043551"/>
            <a:ext cx="10855679" cy="307777"/>
            <a:chOff x="1398492" y="1683828"/>
            <a:chExt cx="10316229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995D4E-74E0-433E-AD08-60389294D8A9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Обучающие курсы для команды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B5B907-4582-4207-A0E6-1F4FDD6A8396}"/>
                </a:ext>
              </a:extLst>
            </p:cNvPr>
            <p:cNvSpPr txBox="1"/>
            <p:nvPr/>
          </p:nvSpPr>
          <p:spPr>
            <a:xfrm>
              <a:off x="5046560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да</a:t>
              </a:r>
              <a:endParaRPr lang="ru-RU" sz="14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7D75BD-377B-4B1E-95FD-49BFE47A50A5}"/>
              </a:ext>
            </a:extLst>
          </p:cNvPr>
          <p:cNvGrpSpPr/>
          <p:nvPr/>
        </p:nvGrpSpPr>
        <p:grpSpPr>
          <a:xfrm>
            <a:off x="433388" y="2539123"/>
            <a:ext cx="10946167" cy="360329"/>
            <a:chOff x="1582400" y="1683828"/>
            <a:chExt cx="10089550" cy="36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3ABBBD-F048-453E-9328-80E95385956B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Методическая поддержка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4A6E3E6-F0D2-46DD-BD69-82C513CA9212}"/>
                </a:ext>
              </a:extLst>
            </p:cNvPr>
            <p:cNvSpPr txBox="1"/>
            <p:nvPr/>
          </p:nvSpPr>
          <p:spPr>
            <a:xfrm>
              <a:off x="5204221" y="1683828"/>
              <a:ext cx="6467729" cy="36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 smtClean="0">
                  <a:solidFill>
                    <a:schemeClr val="tx1"/>
                  </a:solidFill>
                </a:rPr>
                <a:t>да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5055308-501E-4E17-B64D-B80E989D14A2}"/>
              </a:ext>
            </a:extLst>
          </p:cNvPr>
          <p:cNvGrpSpPr/>
          <p:nvPr/>
        </p:nvGrpSpPr>
        <p:grpSpPr>
          <a:xfrm>
            <a:off x="523877" y="3074233"/>
            <a:ext cx="10855678" cy="307777"/>
            <a:chOff x="1398493" y="1683828"/>
            <a:chExt cx="10316229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E44917B-6368-41E2-B821-9396579552F6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Информационная поддержка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2EDD5FB-EB7F-444B-8614-FA52E8EE19DC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да</a:t>
              </a:r>
              <a:endParaRPr lang="ru-RU" sz="14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975671D-5298-462D-8E4A-7A991D9930C7}"/>
              </a:ext>
            </a:extLst>
          </p:cNvPr>
          <p:cNvGrpSpPr/>
          <p:nvPr/>
        </p:nvGrpSpPr>
        <p:grpSpPr>
          <a:xfrm>
            <a:off x="376238" y="3576542"/>
            <a:ext cx="11003317" cy="2133696"/>
            <a:chOff x="1258191" y="1683828"/>
            <a:chExt cx="10456531" cy="21336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DA9832E-9748-48ED-9ADE-3DEDC5380286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Иное (что именно?)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E6979F-CFF5-45BC-843F-6C34CC334D53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21336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ru-RU" sz="1400" dirty="0" smtClean="0"/>
                <a:t>Опыт реализации подобных проектов (практический, нормативный аспекты)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405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20199-38A8-43B3-8721-2DF87642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0" y="280219"/>
            <a:ext cx="8915400" cy="1325563"/>
          </a:xfrm>
        </p:spPr>
        <p:txBody>
          <a:bodyPr/>
          <a:lstStyle/>
          <a:p>
            <a:r>
              <a:rPr lang="ru-RU" dirty="0">
                <a:solidFill>
                  <a:srgbClr val="007434"/>
                </a:solidFill>
              </a:rPr>
              <a:t>Дорожная карта </a:t>
            </a:r>
            <a:r>
              <a:rPr lang="ru-RU" dirty="0" smtClean="0">
                <a:solidFill>
                  <a:srgbClr val="007434"/>
                </a:solidFill>
              </a:rPr>
              <a:t>проекта</a:t>
            </a:r>
            <a:endParaRPr lang="ru-RU" dirty="0">
              <a:solidFill>
                <a:srgbClr val="00743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3D8648-52C8-443B-A950-8956497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7561AC5-69DE-4325-BF72-34F24D2B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0776"/>
              </p:ext>
            </p:extLst>
          </p:nvPr>
        </p:nvGraphicFramePr>
        <p:xfrm>
          <a:off x="576774" y="1884155"/>
          <a:ext cx="10772068" cy="4094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8253">
                  <a:extLst>
                    <a:ext uri="{9D8B030D-6E8A-4147-A177-3AD203B41FA5}">
                      <a16:colId xmlns:a16="http://schemas.microsoft.com/office/drawing/2014/main" xmlns="" val="79844682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3022045549"/>
                    </a:ext>
                  </a:extLst>
                </a:gridCol>
                <a:gridCol w="1252343">
                  <a:extLst>
                    <a:ext uri="{9D8B030D-6E8A-4147-A177-3AD203B41FA5}">
                      <a16:colId xmlns:a16="http://schemas.microsoft.com/office/drawing/2014/main" xmlns="" val="394477656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448423498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48800944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53203950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171129787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75292270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287143543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69436369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44857604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454197682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79350303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18411646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540413569"/>
                    </a:ext>
                  </a:extLst>
                </a:gridCol>
              </a:tblGrid>
              <a:tr h="23979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6C2914"/>
                          </a:solidFill>
                        </a:rPr>
                        <a:t>2022</a:t>
                      </a:r>
                      <a:endParaRPr lang="ru-RU" sz="1200" b="1" dirty="0">
                        <a:solidFill>
                          <a:srgbClr val="6C2914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732653"/>
                  </a:ext>
                </a:extLst>
              </a:tr>
              <a:tr h="3768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Работы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Ответственные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Период реализации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III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IV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7493819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1. </a:t>
                      </a:r>
                      <a:r>
                        <a:rPr lang="ru-RU" sz="1050" dirty="0" smtClean="0"/>
                        <a:t>Обучение специалистов  команды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Январь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708678"/>
                  </a:ext>
                </a:extLst>
              </a:tr>
              <a:tr h="376824">
                <a:tc>
                  <a:txBody>
                    <a:bodyPr/>
                    <a:lstStyle/>
                    <a:p>
                      <a:r>
                        <a:rPr lang="ru-RU" sz="1050" dirty="0"/>
                        <a:t>2. </a:t>
                      </a:r>
                      <a:r>
                        <a:rPr lang="ru-RU" sz="1050" dirty="0" smtClean="0"/>
                        <a:t>Материально – техническое обеспечение 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Январь-март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747057"/>
                  </a:ext>
                </a:extLst>
              </a:tr>
              <a:tr h="491012">
                <a:tc>
                  <a:txBody>
                    <a:bodyPr/>
                    <a:lstStyle/>
                    <a:p>
                      <a:r>
                        <a:rPr lang="ru-RU" sz="1050" dirty="0"/>
                        <a:t>3. </a:t>
                      </a:r>
                      <a:r>
                        <a:rPr lang="ru-RU" sz="1050" dirty="0" smtClean="0"/>
                        <a:t>Оформление</a:t>
                      </a:r>
                      <a:r>
                        <a:rPr lang="ru-RU" sz="1050" baseline="0" dirty="0" smtClean="0"/>
                        <a:t> экологически ориентированного пространства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Февраль – апрель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768681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4. </a:t>
                      </a:r>
                      <a:r>
                        <a:rPr lang="ru-RU" sz="1050" dirty="0" smtClean="0"/>
                        <a:t>Обеспечение реализации мероприятий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Март- октябрь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175636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5. Доработка, корректировка 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</a:t>
                      </a:r>
                      <a:r>
                        <a:rPr lang="ru-RU" sz="1050" baseline="0" dirty="0" smtClean="0"/>
                        <a:t>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Июнь – август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49101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6. Оценка результатов внедрения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Сентябрь – ноябрь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186077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7</a:t>
                      </a:r>
                      <a:r>
                        <a:rPr lang="ru-RU" sz="1050" dirty="0" smtClean="0"/>
                        <a:t>. Разработка информационных и методических материалов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Октябрь</a:t>
                      </a:r>
                      <a:r>
                        <a:rPr lang="ru-RU" sz="1050" baseline="0" dirty="0" smtClean="0"/>
                        <a:t> – декабрь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718759"/>
                  </a:ext>
                </a:extLst>
              </a:tr>
              <a:tr h="353985">
                <a:tc>
                  <a:txBody>
                    <a:bodyPr/>
                    <a:lstStyle/>
                    <a:p>
                      <a:r>
                        <a:rPr lang="ru-RU" sz="1050" dirty="0"/>
                        <a:t>8</a:t>
                      </a:r>
                      <a:r>
                        <a:rPr lang="ru-RU" sz="1050" dirty="0" smtClean="0"/>
                        <a:t>. Распространение опыта работы среди педагогического сообщества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Команда проекта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Ноябрь – декабрь 2022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93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4" y="5439032"/>
            <a:ext cx="43880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я принимаю </a:t>
            </a:r>
            <a:r>
              <a:rPr lang="ru-RU" sz="1200" dirty="0">
                <a:hlinkClick r:id="rId2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3" y="55233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526661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Лидер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550851" y="1683828"/>
            <a:ext cx="9358314" cy="307777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>
                  <a:solidFill>
                    <a:srgbClr val="007434"/>
                  </a:solidFill>
                </a:rPr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Черемисина Людмила Павловна</a:t>
              </a: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481268" y="2106231"/>
            <a:ext cx="9448800" cy="563800"/>
            <a:chOff x="1582400" y="1683828"/>
            <a:chExt cx="8709363" cy="563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Наименование </a:t>
              </a:r>
              <a:br>
                <a:rPr lang="ru-RU" sz="1400" dirty="0">
                  <a:solidFill>
                    <a:srgbClr val="007434"/>
                  </a:solidFill>
                </a:rPr>
              </a:br>
              <a:r>
                <a:rPr lang="ru-RU" sz="1400" dirty="0">
                  <a:solidFill>
                    <a:srgbClr val="007434"/>
                  </a:solidFill>
                </a:rPr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6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dirty="0"/>
                <a:t>м</a:t>
              </a:r>
              <a:r>
                <a:rPr lang="ru-RU" sz="1400" i="0" dirty="0" smtClean="0">
                  <a:solidFill>
                    <a:schemeClr val="tx1"/>
                  </a:solidFill>
                </a:rPr>
                <a:t>униципальное бюджетное дошкольное образовательное учреждение детский сад №26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571756" y="2821125"/>
            <a:ext cx="9358312" cy="307777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err="1" smtClean="0"/>
                <a:t>пгт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Горноуральский</a:t>
              </a:r>
              <a:endParaRPr lang="ru-RU" sz="14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BB7119B4-E50E-40F0-9D40-D6540EC86B62}"/>
              </a:ext>
            </a:extLst>
          </p:cNvPr>
          <p:cNvGrpSpPr/>
          <p:nvPr/>
        </p:nvGrpSpPr>
        <p:grpSpPr>
          <a:xfrm>
            <a:off x="424117" y="3410117"/>
            <a:ext cx="9505951" cy="307777"/>
            <a:chOff x="1258191" y="1683828"/>
            <a:chExt cx="9033573" cy="3077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64D1331-DD72-47CC-A1E0-565B7EDDF9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Количество участников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A7E9F08-60CC-4E06-9D35-8FAA7337E0A9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3</a:t>
              </a:r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424117" y="3895559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Старший воспитатель</a:t>
              </a:r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424117" y="4390296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434"/>
                  </a:solidFill>
                </a:rPr>
                <a:t>E</a:t>
              </a:r>
              <a:r>
                <a:rPr lang="ru-RU" sz="1400" dirty="0">
                  <a:solidFill>
                    <a:srgbClr val="007434"/>
                  </a:solidFill>
                </a:rPr>
                <a:t>-</a:t>
              </a:r>
              <a:r>
                <a:rPr lang="ru-RU" sz="1400" dirty="0" err="1">
                  <a:solidFill>
                    <a:srgbClr val="007434"/>
                  </a:solidFill>
                </a:rPr>
                <a:t>mail</a:t>
              </a:r>
              <a:r>
                <a:rPr lang="ru-RU" sz="1400" dirty="0">
                  <a:solidFill>
                    <a:srgbClr val="007434"/>
                  </a:solidFill>
                </a:rPr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Liudmilacheremisina@yandex.ru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435860" y="4883377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89193942832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3" y="5426732"/>
            <a:ext cx="43880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я принимаю </a:t>
            </a:r>
            <a:r>
              <a:rPr lang="ru-RU" sz="1200" dirty="0">
                <a:hlinkClick r:id="rId3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2" y="55110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Участник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007434"/>
                </a:solidFill>
              </a:rPr>
              <a:t>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424470" y="2016825"/>
            <a:ext cx="9358314" cy="307777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err="1" smtClean="0"/>
                <a:t>Ваткина</a:t>
              </a:r>
              <a:r>
                <a:rPr lang="ru-RU" sz="1400" dirty="0" smtClean="0"/>
                <a:t> Екатерина Викторовна</a:t>
              </a: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333984" y="2625706"/>
            <a:ext cx="9448800" cy="563800"/>
            <a:chOff x="1582400" y="1683828"/>
            <a:chExt cx="8709363" cy="563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Наименование </a:t>
              </a:r>
              <a:br>
                <a:rPr lang="ru-RU" sz="1400" dirty="0">
                  <a:solidFill>
                    <a:srgbClr val="007434"/>
                  </a:solidFill>
                </a:rPr>
              </a:br>
              <a:r>
                <a:rPr lang="ru-RU" sz="1400" dirty="0">
                  <a:solidFill>
                    <a:srgbClr val="007434"/>
                  </a:solidFill>
                </a:rPr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6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dirty="0"/>
                <a:t>м</a:t>
              </a:r>
              <a:r>
                <a:rPr lang="ru-RU" sz="1400" i="0" dirty="0" smtClean="0">
                  <a:solidFill>
                    <a:schemeClr val="tx1"/>
                  </a:solidFill>
                </a:rPr>
                <a:t>униципальное бюджетное дошкольное образовательное учреждение детский сад №26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424467" y="3326040"/>
            <a:ext cx="9358312" cy="307777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err="1"/>
                <a:t>п</a:t>
              </a:r>
              <a:r>
                <a:rPr lang="ru-RU" sz="1400" dirty="0" err="1" smtClean="0"/>
                <a:t>гт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Горноуральский</a:t>
              </a:r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280986" y="3800712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Социальный педагог</a:t>
              </a:r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276828" y="4392973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434"/>
                  </a:solidFill>
                </a:rPr>
                <a:t>E</a:t>
              </a:r>
              <a:r>
                <a:rPr lang="ru-RU" sz="1400" dirty="0">
                  <a:solidFill>
                    <a:srgbClr val="007434"/>
                  </a:solidFill>
                </a:rPr>
                <a:t>-</a:t>
              </a:r>
              <a:r>
                <a:rPr lang="ru-RU" sz="1400" dirty="0" err="1">
                  <a:solidFill>
                    <a:srgbClr val="007434"/>
                  </a:solidFill>
                </a:rPr>
                <a:t>mail</a:t>
              </a:r>
              <a:r>
                <a:rPr lang="ru-RU" sz="1400" dirty="0">
                  <a:solidFill>
                    <a:srgbClr val="007434"/>
                  </a:solidFill>
                </a:rPr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/>
                <a:t>e</a:t>
              </a:r>
              <a:r>
                <a:rPr lang="en-US" sz="1400" i="0" dirty="0" smtClean="0">
                  <a:solidFill>
                    <a:schemeClr val="tx1"/>
                  </a:solidFill>
                </a:rPr>
                <a:t>-wa77@mail.ru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309473" y="4886056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i="0" dirty="0" smtClean="0">
                  <a:solidFill>
                    <a:schemeClr val="tx1"/>
                  </a:solidFill>
                </a:rPr>
                <a:t>89122897252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3" y="5426732"/>
            <a:ext cx="43880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я принимаю </a:t>
            </a:r>
            <a:r>
              <a:rPr lang="ru-RU" sz="1200" dirty="0">
                <a:hlinkClick r:id="rId3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2" y="55110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Участник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007434"/>
                </a:solidFill>
              </a:rPr>
              <a:t>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424470" y="2016825"/>
            <a:ext cx="9358314" cy="307777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Сащенко Наталья Сергеевна</a:t>
              </a:r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333984" y="2625706"/>
            <a:ext cx="9448800" cy="563800"/>
            <a:chOff x="1582400" y="1683828"/>
            <a:chExt cx="8709363" cy="563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Наименование </a:t>
              </a:r>
              <a:br>
                <a:rPr lang="ru-RU" sz="1400" dirty="0">
                  <a:solidFill>
                    <a:srgbClr val="007434"/>
                  </a:solidFill>
                </a:rPr>
              </a:br>
              <a:r>
                <a:rPr lang="ru-RU" sz="1400" dirty="0">
                  <a:solidFill>
                    <a:srgbClr val="007434"/>
                  </a:solidFill>
                </a:rPr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6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dirty="0"/>
                <a:t>м</a:t>
              </a:r>
              <a:r>
                <a:rPr lang="ru-RU" sz="1400" i="0" dirty="0" smtClean="0">
                  <a:solidFill>
                    <a:schemeClr val="tx1"/>
                  </a:solidFill>
                </a:rPr>
                <a:t>униципальное бюджетное дошкольное образовательное учреждение детский сад №26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424467" y="3326040"/>
            <a:ext cx="9358312" cy="307777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err="1"/>
                <a:t>п</a:t>
              </a:r>
              <a:r>
                <a:rPr lang="ru-RU" sz="1400" dirty="0" err="1" smtClean="0"/>
                <a:t>гт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Горноуральский</a:t>
              </a:r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280986" y="3800712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Инструктор по физической культуре</a:t>
              </a:r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276828" y="4392973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434"/>
                  </a:solidFill>
                </a:rPr>
                <a:t>E</a:t>
              </a:r>
              <a:r>
                <a:rPr lang="ru-RU" sz="1400" dirty="0">
                  <a:solidFill>
                    <a:srgbClr val="007434"/>
                  </a:solidFill>
                </a:rPr>
                <a:t>-</a:t>
              </a:r>
              <a:r>
                <a:rPr lang="ru-RU" sz="1400" dirty="0" err="1">
                  <a:solidFill>
                    <a:srgbClr val="007434"/>
                  </a:solidFill>
                </a:rPr>
                <a:t>mail</a:t>
              </a:r>
              <a:r>
                <a:rPr lang="ru-RU" sz="1400" dirty="0">
                  <a:solidFill>
                    <a:srgbClr val="007434"/>
                  </a:solidFill>
                </a:rPr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nata_ntagil@mail.ru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309473" y="4886056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rgbClr val="007434"/>
                  </a:solidFill>
                </a:rPr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89536031586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7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5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Характеристики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007434"/>
                </a:solidFill>
              </a:rPr>
              <a:t>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6CFF511-11CE-41E2-8380-AE08764A7DE5}"/>
              </a:ext>
            </a:extLst>
          </p:cNvPr>
          <p:cNvGrpSpPr/>
          <p:nvPr/>
        </p:nvGrpSpPr>
        <p:grpSpPr>
          <a:xfrm>
            <a:off x="550850" y="4048783"/>
            <a:ext cx="10836725" cy="492443"/>
            <a:chOff x="1641847" y="1786377"/>
            <a:chExt cx="8649916" cy="492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9C623-F464-42DF-A026-27700C77133D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Срок реализации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(от 3 до 12 месяцев)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822BF3-FBCB-4BFF-AEFE-7ACDFB41E81B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3402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Январь 2022 –декабрь 2022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73EA558-F905-4A11-874A-964B799F71BF}"/>
              </a:ext>
            </a:extLst>
          </p:cNvPr>
          <p:cNvGrpSpPr/>
          <p:nvPr/>
        </p:nvGrpSpPr>
        <p:grpSpPr>
          <a:xfrm>
            <a:off x="563008" y="4639486"/>
            <a:ext cx="10824567" cy="433540"/>
            <a:chOff x="1648247" y="1781438"/>
            <a:chExt cx="8640210" cy="433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862CCC2-A42A-43BD-94DA-0F461AD5DB0F}"/>
                </a:ext>
              </a:extLst>
            </p:cNvPr>
            <p:cNvSpPr txBox="1"/>
            <p:nvPr/>
          </p:nvSpPr>
          <p:spPr>
            <a:xfrm>
              <a:off x="1648247" y="1846272"/>
              <a:ext cx="18095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Целевая</a:t>
              </a:r>
              <a:r>
                <a:rPr lang="ru-RU" sz="1400" b="1" dirty="0">
                  <a:solidFill>
                    <a:srgbClr val="6C2914"/>
                  </a:solidFill>
                </a:rPr>
                <a:t> </a:t>
              </a:r>
              <a:r>
                <a:rPr lang="ru-RU" sz="1400" b="1" dirty="0">
                  <a:solidFill>
                    <a:srgbClr val="007434"/>
                  </a:solidFill>
                </a:rPr>
                <a:t>аудитория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286C3C1-3FEF-4182-BB16-A6D2F58888FA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Воспитанники ДОО и члены их семей, педагогическое сообщество округа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AB2FF9E-2D59-4D7B-A361-D44AA4A3A867}"/>
              </a:ext>
            </a:extLst>
          </p:cNvPr>
          <p:cNvGrpSpPr/>
          <p:nvPr/>
        </p:nvGrpSpPr>
        <p:grpSpPr>
          <a:xfrm>
            <a:off x="506842" y="1419907"/>
            <a:ext cx="10824567" cy="2421319"/>
            <a:chOff x="542832" y="3462582"/>
            <a:chExt cx="10824567" cy="24213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6F1DF20-295B-46AA-8BB2-C16DB81F1C08}"/>
                </a:ext>
              </a:extLst>
            </p:cNvPr>
            <p:cNvSpPr txBox="1"/>
            <p:nvPr/>
          </p:nvSpPr>
          <p:spPr>
            <a:xfrm>
              <a:off x="542832" y="4512652"/>
              <a:ext cx="22670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 err="1">
                  <a:solidFill>
                    <a:srgbClr val="007434"/>
                  </a:solidFill>
                </a:rPr>
                <a:t>Сота</a:t>
              </a:r>
              <a:r>
                <a:rPr lang="ru-RU" sz="1400" b="1" dirty="0">
                  <a:solidFill>
                    <a:srgbClr val="007434"/>
                  </a:solidFill>
                </a:rPr>
                <a:t> (номинация)</a:t>
              </a: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236E18F2-6B46-4DB8-8722-F65E20682C45}"/>
                </a:ext>
              </a:extLst>
            </p:cNvPr>
            <p:cNvGrpSpPr/>
            <p:nvPr/>
          </p:nvGrpSpPr>
          <p:grpSpPr>
            <a:xfrm>
              <a:off x="2892519" y="3462582"/>
              <a:ext cx="8474880" cy="2421319"/>
              <a:chOff x="2892519" y="3462582"/>
              <a:chExt cx="8474880" cy="242131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D40A270-6381-4D82-B7ED-B8B008EBC9C8}"/>
                  </a:ext>
                </a:extLst>
              </p:cNvPr>
              <p:cNvSpPr txBox="1"/>
              <p:nvPr/>
            </p:nvSpPr>
            <p:spPr>
              <a:xfrm>
                <a:off x="2892519" y="3462582"/>
                <a:ext cx="8474880" cy="24213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xmlns="" id="{E442817C-DFB7-40D3-8221-F98221F42F88}"/>
                  </a:ext>
                </a:extLst>
              </p:cNvPr>
              <p:cNvGrpSpPr/>
              <p:nvPr/>
            </p:nvGrpSpPr>
            <p:grpSpPr>
              <a:xfrm>
                <a:off x="3092420" y="3544818"/>
                <a:ext cx="7964147" cy="2031113"/>
                <a:chOff x="543000" y="2142366"/>
                <a:chExt cx="11058450" cy="3041615"/>
              </a:xfrm>
            </p:grpSpPr>
            <p:grpSp>
              <p:nvGrpSpPr>
                <p:cNvPr id="50" name="Группа 49">
                  <a:extLst>
                    <a:ext uri="{FF2B5EF4-FFF2-40B4-BE49-F238E27FC236}">
                      <a16:creationId xmlns:a16="http://schemas.microsoft.com/office/drawing/2014/main" xmlns="" id="{BA7EA81C-AC0B-40F2-B5CD-A7508AA38454}"/>
                    </a:ext>
                  </a:extLst>
                </p:cNvPr>
                <p:cNvGrpSpPr/>
                <p:nvPr/>
              </p:nvGrpSpPr>
              <p:grpSpPr>
                <a:xfrm>
                  <a:off x="4456830" y="2142366"/>
                  <a:ext cx="3116735" cy="3041615"/>
                  <a:chOff x="6228480" y="1007168"/>
                  <a:chExt cx="3116735" cy="3041615"/>
                </a:xfrm>
              </p:grpSpPr>
              <p:sp>
                <p:nvSpPr>
                  <p:cNvPr id="57" name="Шестиугольник 56">
                    <a:extLst>
                      <a:ext uri="{FF2B5EF4-FFF2-40B4-BE49-F238E27FC236}">
                        <a16:creationId xmlns:a16="http://schemas.microsoft.com/office/drawing/2014/main" xmlns="" id="{2F401166-AD78-4B61-ACB2-FBAFF1DF60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523" y="3028951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Шестиугольник 57">
                    <a:extLst>
                      <a:ext uri="{FF2B5EF4-FFF2-40B4-BE49-F238E27FC236}">
                        <a16:creationId xmlns:a16="http://schemas.microsoft.com/office/drawing/2014/main" xmlns="" id="{C013ED88-1FF9-4666-9323-A15A051681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25383" y="2062162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Шестиугольник 58">
                    <a:extLst>
                      <a:ext uri="{FF2B5EF4-FFF2-40B4-BE49-F238E27FC236}">
                        <a16:creationId xmlns:a16="http://schemas.microsoft.com/office/drawing/2014/main" xmlns="" id="{B851B423-9844-4E40-871C-87A64A4DA5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96479" y="1082712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Шестиугольник 59">
                    <a:extLst>
                      <a:ext uri="{FF2B5EF4-FFF2-40B4-BE49-F238E27FC236}">
                        <a16:creationId xmlns:a16="http://schemas.microsoft.com/office/drawing/2014/main" xmlns="" id="{AF73F6B2-0F6C-4911-9D98-15C2CA21ABF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04996" y="1082711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Шестиугольник 60">
                    <a:extLst>
                      <a:ext uri="{FF2B5EF4-FFF2-40B4-BE49-F238E27FC236}">
                        <a16:creationId xmlns:a16="http://schemas.microsoft.com/office/drawing/2014/main" xmlns="" id="{83BED362-D053-4D32-A82D-7C56BE84B2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52937" y="2062161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Шестиугольник 61">
                    <a:extLst>
                      <a:ext uri="{FF2B5EF4-FFF2-40B4-BE49-F238E27FC236}">
                        <a16:creationId xmlns:a16="http://schemas.microsoft.com/office/drawing/2014/main" xmlns="" id="{E48BCB89-83CB-49B3-A6B1-88B03DEA36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681911" y="3028951"/>
                    <a:ext cx="1095375" cy="944289"/>
                  </a:xfrm>
                  <a:prstGeom prst="hex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3870CDED-028B-4665-83A1-4F655754EE0C}"/>
                    </a:ext>
                  </a:extLst>
                </p:cNvPr>
                <p:cNvSpPr txBox="1"/>
                <p:nvPr/>
              </p:nvSpPr>
              <p:spPr>
                <a:xfrm>
                  <a:off x="543000" y="2493181"/>
                  <a:ext cx="4189860" cy="414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/>
                    <a:t>Здоровье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EC132D66-1B5D-4F5B-8689-48553DF55C56}"/>
                    </a:ext>
                  </a:extLst>
                </p:cNvPr>
                <p:cNvSpPr txBox="1"/>
                <p:nvPr/>
              </p:nvSpPr>
              <p:spPr>
                <a:xfrm>
                  <a:off x="7228284" y="2523006"/>
                  <a:ext cx="3815511" cy="414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/>
                    <a:t>Социальное партнерство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57A25E79-57E0-444D-9DFC-F20C4223F52A}"/>
                    </a:ext>
                  </a:extLst>
                </p:cNvPr>
                <p:cNvSpPr txBox="1"/>
                <p:nvPr/>
              </p:nvSpPr>
              <p:spPr>
                <a:xfrm>
                  <a:off x="7723584" y="3484837"/>
                  <a:ext cx="3877866" cy="414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/>
                    <a:t>Проектная деятельность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200F2DF6-CECA-4C01-B517-17FFA8AA64D6}"/>
                    </a:ext>
                  </a:extLst>
                </p:cNvPr>
                <p:cNvSpPr txBox="1"/>
                <p:nvPr/>
              </p:nvSpPr>
              <p:spPr>
                <a:xfrm>
                  <a:off x="7153028" y="4446668"/>
                  <a:ext cx="3555207" cy="414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/>
                    <a:t>Цифровизация</a:t>
                  </a:r>
                  <a:endParaRPr lang="ru-RU" sz="140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1305D93-B950-4E8B-B712-C2495822C862}"/>
                    </a:ext>
                  </a:extLst>
                </p:cNvPr>
                <p:cNvSpPr txBox="1"/>
                <p:nvPr/>
              </p:nvSpPr>
              <p:spPr>
                <a:xfrm>
                  <a:off x="554832" y="4394225"/>
                  <a:ext cx="4255295" cy="414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/>
                    <a:t>Непрерывное образование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21639CFF-67D8-4B71-ACE3-017B836087AD}"/>
                    </a:ext>
                  </a:extLst>
                </p:cNvPr>
                <p:cNvSpPr txBox="1"/>
                <p:nvPr/>
              </p:nvSpPr>
              <p:spPr>
                <a:xfrm>
                  <a:off x="590549" y="3484837"/>
                  <a:ext cx="3716261" cy="414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/>
                    <a:t>Культурное многообразие</a:t>
                  </a:r>
                </a:p>
              </p:txBody>
            </p:sp>
          </p:grpSp>
        </p:grpSp>
      </p:grpSp>
      <p:sp>
        <p:nvSpPr>
          <p:cNvPr id="63" name="Шестиугольник 62">
            <a:extLst>
              <a:ext uri="{FF2B5EF4-FFF2-40B4-BE49-F238E27FC236}">
                <a16:creationId xmlns:a16="http://schemas.microsoft.com/office/drawing/2014/main" xmlns="" id="{66C1EA30-D734-460F-9B6E-BA09664ECCF0}"/>
              </a:ext>
            </a:extLst>
          </p:cNvPr>
          <p:cNvSpPr/>
          <p:nvPr/>
        </p:nvSpPr>
        <p:spPr>
          <a:xfrm rot="5400000">
            <a:off x="7587600" y="2302395"/>
            <a:ext cx="472249" cy="439062"/>
          </a:xfrm>
          <a:prstGeom prst="hexagon">
            <a:avLst/>
          </a:prstGeom>
          <a:solidFill>
            <a:srgbClr val="6FF22E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0362238D-5730-4E82-B08B-028B160AC656}"/>
              </a:ext>
            </a:extLst>
          </p:cNvPr>
          <p:cNvGrpSpPr/>
          <p:nvPr/>
        </p:nvGrpSpPr>
        <p:grpSpPr>
          <a:xfrm>
            <a:off x="538692" y="5192484"/>
            <a:ext cx="10836725" cy="492443"/>
            <a:chOff x="1641847" y="1786377"/>
            <a:chExt cx="8649916" cy="49244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ACF749F-489B-437B-AA87-D29ECD23FD30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Ссылка на видео</a:t>
              </a:r>
              <a:r>
                <a:rPr lang="ru-RU" sz="1400" b="1" dirty="0">
                  <a:solidFill>
                    <a:srgbClr val="6C2914"/>
                  </a:solidFill>
                </a:rPr>
                <a:t/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(до 10 мин, до 1 Гб)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04C98F6-E10C-487C-8A6B-A036F5AD5CC4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340281"/>
            </a:xfrm>
            <a:prstGeom prst="rect">
              <a:avLst/>
            </a:prstGeom>
            <a:solidFill>
              <a:srgbClr val="6FF22E"/>
            </a:solidFill>
            <a:ln>
              <a:solidFill>
                <a:srgbClr val="007434"/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16CC6B4-49F9-4408-9C9B-683F5C9661A3}"/>
              </a:ext>
            </a:extLst>
          </p:cNvPr>
          <p:cNvSpPr txBox="1"/>
          <p:nvPr/>
        </p:nvSpPr>
        <p:spPr>
          <a:xfrm>
            <a:off x="2857312" y="5815841"/>
            <a:ext cx="70867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tabLst>
                <a:tab pos="180975" algn="l"/>
              </a:tabLst>
            </a:pPr>
            <a:r>
              <a:rPr lang="ru-RU" sz="1100" b="0"/>
              <a:t>*	В видео расскажите о проекте и покажите ресурсы и наработки: технологию, методику, ключевых участников (если применимо). Оценивается реализуемость проекта, а не качество видео-съемки и монтажа. Проекты без видео не рассматриваются.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0537" y="5289842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https://youtu.be/n4QOEpogPx4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6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9DDEA86-5D35-41F0-893C-422798853FAB}"/>
              </a:ext>
            </a:extLst>
          </p:cNvPr>
          <p:cNvSpPr txBox="1">
            <a:spLocks/>
          </p:cNvSpPr>
          <p:nvPr/>
        </p:nvSpPr>
        <p:spPr>
          <a:xfrm>
            <a:off x="344428" y="250190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Актуальность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AADD8FD-9A9E-4634-812E-CE6B25C30038}"/>
              </a:ext>
            </a:extLst>
          </p:cNvPr>
          <p:cNvGrpSpPr/>
          <p:nvPr/>
        </p:nvGrpSpPr>
        <p:grpSpPr>
          <a:xfrm>
            <a:off x="344428" y="2079523"/>
            <a:ext cx="11031894" cy="2691731"/>
            <a:chOff x="1486062" y="1073176"/>
            <a:chExt cx="8805701" cy="18507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B864E6-3D03-41C4-8E19-F2F5307D94AA}"/>
                </a:ext>
              </a:extLst>
            </p:cNvPr>
            <p:cNvSpPr txBox="1"/>
            <p:nvPr/>
          </p:nvSpPr>
          <p:spPr>
            <a:xfrm>
              <a:off x="1486062" y="1527146"/>
              <a:ext cx="19653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Какую проблему решает проект и как?</a:t>
              </a:r>
              <a:br>
                <a:rPr lang="ru-RU" sz="1400" b="1" dirty="0">
                  <a:solidFill>
                    <a:srgbClr val="007434"/>
                  </a:solidFill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88F3961-8C72-4007-98C5-D212EFFCAD17}"/>
                </a:ext>
              </a:extLst>
            </p:cNvPr>
            <p:cNvSpPr txBox="1"/>
            <p:nvPr/>
          </p:nvSpPr>
          <p:spPr>
            <a:xfrm>
              <a:off x="3527081" y="1073176"/>
              <a:ext cx="6764682" cy="1850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66C3A60-1172-4A5A-B321-B0E297ED4496}"/>
              </a:ext>
            </a:extLst>
          </p:cNvPr>
          <p:cNvGrpSpPr/>
          <p:nvPr/>
        </p:nvGrpSpPr>
        <p:grpSpPr>
          <a:xfrm>
            <a:off x="542831" y="982660"/>
            <a:ext cx="10836725" cy="952043"/>
            <a:chOff x="1641847" y="1446095"/>
            <a:chExt cx="8649916" cy="11730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Цель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1962572-780C-4A4F-A117-1C57045453F0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ADA74F7-F3EC-4CB7-BEBB-D720A4EAD7AB}"/>
              </a:ext>
            </a:extLst>
          </p:cNvPr>
          <p:cNvGrpSpPr/>
          <p:nvPr/>
        </p:nvGrpSpPr>
        <p:grpSpPr>
          <a:xfrm>
            <a:off x="550850" y="4939846"/>
            <a:ext cx="10828707" cy="1696928"/>
            <a:chOff x="1648247" y="1411289"/>
            <a:chExt cx="8643516" cy="12157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4E6900-01DC-4103-8BCA-35D6EBED4A25}"/>
                </a:ext>
              </a:extLst>
            </p:cNvPr>
            <p:cNvSpPr txBox="1"/>
            <p:nvPr/>
          </p:nvSpPr>
          <p:spPr>
            <a:xfrm>
              <a:off x="1648247" y="1411289"/>
              <a:ext cx="1809563" cy="1215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Как в проекте отражены сквозные образовательные траектории?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425356-CE86-48E1-90EB-FA9716D57566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Качество образования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во многом зависит от условий, созданных в образовательном учреждении. ФГОС ДО и шкалы для комплексной оценки качества образования в ДОО «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ECERS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» предъявляют особые требования к развивающей предметно – пространственной среде. Экологически ориентированное образовательное пространство ДОО позволяет эффективно интегрировать все направления образовательных областей, виды детской деятельности, а также в ходе реализации мероприятий проекта решать воспитательные задачи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76337" y="1103708"/>
            <a:ext cx="8331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91160" algn="l"/>
              </a:tabLst>
            </a:pPr>
            <a:r>
              <a:rPr lang="ru-RU" sz="1400" dirty="0">
                <a:ea typeface="Times New Roman"/>
              </a:rPr>
              <a:t>Формирование основ экологической культуры дошкольников посредством организации различных видов детской деятельности в условиях экологически ориентированного образовательного пространства ДОУ.</a:t>
            </a:r>
            <a:endParaRPr lang="ru-RU" sz="1400" dirty="0">
              <a:effectLst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6372" y="2327480"/>
            <a:ext cx="8339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ea typeface="Times New Roman"/>
              </a:rPr>
              <a:t>СаНПины</a:t>
            </a:r>
            <a:r>
              <a:rPr lang="ru-RU" sz="1400" dirty="0">
                <a:ea typeface="Times New Roman"/>
              </a:rPr>
              <a:t> 2.4.1.30413 от 2013 года практически разрушили систему экологического образования в детском саду. Под полное уничтожение попали живые уголки в помещениях групп, многие комнатные цветы и плодовые деревья были </a:t>
            </a:r>
            <a:r>
              <a:rPr lang="ru-RU" sz="1400" dirty="0" smtClean="0">
                <a:ea typeface="Times New Roman"/>
              </a:rPr>
              <a:t>убраны, </a:t>
            </a:r>
            <a:r>
              <a:rPr lang="ru-RU" sz="1400" dirty="0">
                <a:ea typeface="Times New Roman"/>
              </a:rPr>
              <a:t>так как «представляли опасность» </a:t>
            </a:r>
            <a:r>
              <a:rPr lang="ru-RU" sz="1400" dirty="0" smtClean="0">
                <a:ea typeface="Times New Roman"/>
              </a:rPr>
              <a:t>из-за </a:t>
            </a:r>
            <a:r>
              <a:rPr lang="ru-RU" sz="1400" dirty="0">
                <a:ea typeface="Times New Roman"/>
              </a:rPr>
              <a:t>возможности проглотить плод или получить аллергическую реакцию </a:t>
            </a:r>
            <a:r>
              <a:rPr lang="ru-RU" sz="1400" dirty="0" smtClean="0">
                <a:ea typeface="Times New Roman"/>
              </a:rPr>
              <a:t>и </a:t>
            </a:r>
            <a:r>
              <a:rPr lang="ru-RU" sz="1400" dirty="0">
                <a:ea typeface="Times New Roman"/>
              </a:rPr>
              <a:t>пр. Труд детей в природе также перешел из разряда любимой детской деятельности в наблюдение за трудом взрослых. </a:t>
            </a:r>
            <a:r>
              <a:rPr lang="ru-RU" sz="1400" dirty="0" smtClean="0">
                <a:ea typeface="Times New Roman"/>
              </a:rPr>
              <a:t>С введением новых </a:t>
            </a:r>
            <a:r>
              <a:rPr lang="ru-RU" sz="1400" dirty="0" err="1" smtClean="0">
                <a:ea typeface="Times New Roman"/>
              </a:rPr>
              <a:t>Санитарно</a:t>
            </a:r>
            <a:r>
              <a:rPr lang="ru-RU" sz="1400" dirty="0" smtClean="0">
                <a:ea typeface="Times New Roman"/>
              </a:rPr>
              <a:t> </a:t>
            </a:r>
            <a:r>
              <a:rPr lang="ru-RU" sz="1400" dirty="0">
                <a:ea typeface="Times New Roman"/>
              </a:rPr>
              <a:t>– </a:t>
            </a:r>
            <a:r>
              <a:rPr lang="ru-RU" sz="1400" dirty="0" smtClean="0">
                <a:ea typeface="Times New Roman"/>
              </a:rPr>
              <a:t>эпидемиологических требований от </a:t>
            </a:r>
            <a:r>
              <a:rPr lang="ru-RU" sz="1400" dirty="0">
                <a:ea typeface="Times New Roman"/>
              </a:rPr>
              <a:t>08.09.2020 года  </a:t>
            </a:r>
            <a:r>
              <a:rPr lang="ru-RU" sz="1400" dirty="0" smtClean="0">
                <a:ea typeface="Times New Roman"/>
              </a:rPr>
              <a:t>возникла необходимость  восстановления </a:t>
            </a:r>
            <a:r>
              <a:rPr lang="ru-RU" sz="1400" dirty="0">
                <a:ea typeface="Times New Roman"/>
              </a:rPr>
              <a:t>экологической развивающей среды и </a:t>
            </a:r>
            <a:r>
              <a:rPr lang="ru-RU" sz="1400" dirty="0" err="1">
                <a:ea typeface="Times New Roman"/>
              </a:rPr>
              <a:t>экологосообразной</a:t>
            </a:r>
            <a:r>
              <a:rPr lang="ru-RU" sz="1400" dirty="0">
                <a:ea typeface="Times New Roman"/>
              </a:rPr>
              <a:t> детской деятельности дошкольников в современных условиях, с применением </a:t>
            </a:r>
            <a:r>
              <a:rPr lang="ru-RU" sz="1400" dirty="0" smtClean="0">
                <a:ea typeface="Times New Roman"/>
              </a:rPr>
              <a:t>современных образовательных </a:t>
            </a:r>
            <a:r>
              <a:rPr lang="ru-RU" sz="1400" dirty="0">
                <a:ea typeface="Times New Roman"/>
              </a:rPr>
              <a:t>технологий.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2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E2104-9B27-4E1E-B54E-CF29DC8D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4" y="232389"/>
            <a:ext cx="8915400" cy="1325563"/>
          </a:xfrm>
        </p:spPr>
        <p:txBody>
          <a:bodyPr/>
          <a:lstStyle/>
          <a:p>
            <a:r>
              <a:rPr lang="ru-RU" dirty="0">
                <a:solidFill>
                  <a:srgbClr val="007434"/>
                </a:solidFill>
              </a:rPr>
              <a:t>Суть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442F2-3CCD-4A3D-AEF2-05C341F9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7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5A5310-54E8-41B2-8C30-B7E159216E20}"/>
              </a:ext>
            </a:extLst>
          </p:cNvPr>
          <p:cNvGrpSpPr/>
          <p:nvPr/>
        </p:nvGrpSpPr>
        <p:grpSpPr>
          <a:xfrm>
            <a:off x="319368" y="1388702"/>
            <a:ext cx="11060453" cy="1767453"/>
            <a:chOff x="1463267" y="1446095"/>
            <a:chExt cx="8828496" cy="17674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12484-1FA9-439B-89FC-60FCCE4A3320}"/>
                </a:ext>
              </a:extLst>
            </p:cNvPr>
            <p:cNvSpPr txBox="1"/>
            <p:nvPr/>
          </p:nvSpPr>
          <p:spPr>
            <a:xfrm>
              <a:off x="1463267" y="2174179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43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Основная идея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5A3DF1A-6797-492D-8E4A-574B3854FC94}"/>
                </a:ext>
              </a:extLst>
            </p:cNvPr>
            <p:cNvSpPr txBox="1"/>
            <p:nvPr/>
          </p:nvSpPr>
          <p:spPr>
            <a:xfrm>
              <a:off x="3362663" y="1446095"/>
              <a:ext cx="6929100" cy="17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Построение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kumimoji="0" lang="ru-RU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воспитательно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– образовательного процесса в ДОО в инновационной образовательной эколого-ориентированной среде, в основу которой заложен </a:t>
              </a:r>
              <a:r>
                <a:rPr kumimoji="0" lang="ru-RU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компетентностно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– </a:t>
              </a:r>
              <a:r>
                <a:rPr kumimoji="0" lang="ru-RU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деятельностный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подход и экологическое образование как основа интеграции видов детской деятельности и образовательных областей.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7C336B0-4065-4E0D-AFE1-1C370EE53D88}"/>
              </a:ext>
            </a:extLst>
          </p:cNvPr>
          <p:cNvGrpSpPr/>
          <p:nvPr/>
        </p:nvGrpSpPr>
        <p:grpSpPr>
          <a:xfrm>
            <a:off x="319365" y="3274142"/>
            <a:ext cx="11104510" cy="3395239"/>
            <a:chOff x="1428100" y="1446095"/>
            <a:chExt cx="8863664" cy="15649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1D41EA-79AB-4CD9-806A-C9327057E122}"/>
                </a:ext>
              </a:extLst>
            </p:cNvPr>
            <p:cNvSpPr txBox="1"/>
            <p:nvPr/>
          </p:nvSpPr>
          <p:spPr>
            <a:xfrm>
              <a:off x="1428100" y="1939749"/>
              <a:ext cx="1809563" cy="428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Новизна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1B0AD94-490D-4294-AE65-0E5F29B3F1D5}"/>
                </a:ext>
              </a:extLst>
            </p:cNvPr>
            <p:cNvSpPr txBox="1"/>
            <p:nvPr/>
          </p:nvSpPr>
          <p:spPr>
            <a:xfrm>
              <a:off x="3327500" y="1446095"/>
              <a:ext cx="6964264" cy="156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8956" y="3530060"/>
            <a:ext cx="8702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91160" algn="l"/>
              </a:tabLst>
            </a:pPr>
            <a:r>
              <a:rPr lang="ru-RU" dirty="0" smtClean="0">
                <a:latin typeface="Montserrat" panose="020B0604020202020204" charset="-52"/>
                <a:ea typeface="Times New Roman"/>
              </a:rPr>
              <a:t>Развивающая предметно – пространственная среда – как основное средство развития дошкольника.</a:t>
            </a:r>
          </a:p>
          <a:p>
            <a:pPr>
              <a:spcAft>
                <a:spcPts val="0"/>
              </a:spcAft>
              <a:tabLst>
                <a:tab pos="391160" algn="l"/>
              </a:tabLst>
            </a:pPr>
            <a:r>
              <a:rPr lang="ru-RU" dirty="0" smtClean="0">
                <a:latin typeface="Montserrat" panose="020B0604020202020204" charset="-52"/>
                <a:ea typeface="Times New Roman"/>
              </a:rPr>
              <a:t>Блочное/модульное </a:t>
            </a:r>
            <a:r>
              <a:rPr lang="ru-RU" dirty="0">
                <a:latin typeface="Montserrat" panose="020B0604020202020204" charset="-52"/>
                <a:ea typeface="Times New Roman"/>
              </a:rPr>
              <a:t>планирование </a:t>
            </a:r>
            <a:r>
              <a:rPr lang="ru-RU" dirty="0" err="1">
                <a:latin typeface="Montserrat" panose="020B0604020202020204" charset="-52"/>
                <a:ea typeface="Times New Roman"/>
              </a:rPr>
              <a:t>воспитательно</a:t>
            </a:r>
            <a:r>
              <a:rPr lang="ru-RU" dirty="0">
                <a:latin typeface="Montserrat" panose="020B0604020202020204" charset="-52"/>
                <a:ea typeface="Times New Roman"/>
              </a:rPr>
              <a:t> – образовательного процесса.</a:t>
            </a:r>
          </a:p>
          <a:p>
            <a:pPr>
              <a:spcAft>
                <a:spcPts val="0"/>
              </a:spcAft>
              <a:tabLst>
                <a:tab pos="391160" algn="l"/>
              </a:tabLst>
            </a:pPr>
            <a:r>
              <a:rPr lang="ru-RU" i="1" dirty="0">
                <a:latin typeface="Montserrat" panose="020B0604020202020204" charset="-52"/>
                <a:ea typeface="Times New Roman"/>
              </a:rPr>
              <a:t>Инновационная деятельность выстраивается в соответствии с новыми нормативными требованиями </a:t>
            </a:r>
            <a:r>
              <a:rPr lang="ru-RU" i="1" dirty="0" smtClean="0">
                <a:latin typeface="Montserrat" panose="020B0604020202020204" charset="-52"/>
                <a:ea typeface="Times New Roman"/>
              </a:rPr>
              <a:t> к документации ДОО –программа воспитания – как структурный компонент образовательной программы;</a:t>
            </a:r>
            <a:endParaRPr lang="ru-RU" dirty="0">
              <a:latin typeface="Montserrat" panose="020B0604020202020204" charset="-52"/>
              <a:ea typeface="Times New Roman"/>
            </a:endParaRPr>
          </a:p>
          <a:p>
            <a:r>
              <a:rPr lang="ru-RU" i="1" dirty="0" smtClean="0">
                <a:latin typeface="Montserrat" panose="020B0604020202020204" charset="-52"/>
                <a:ea typeface="Times New Roman"/>
              </a:rPr>
              <a:t>Необходимость приведения </a:t>
            </a:r>
            <a:r>
              <a:rPr lang="ru-RU" i="1" dirty="0">
                <a:latin typeface="Montserrat" panose="020B0604020202020204" charset="-52"/>
                <a:ea typeface="Times New Roman"/>
              </a:rPr>
              <a:t>развивающей среды ОО в соответствие требованиям </a:t>
            </a:r>
            <a:r>
              <a:rPr lang="ru-RU" i="1" dirty="0" smtClean="0">
                <a:latin typeface="Montserrat" panose="020B0604020202020204" charset="-52"/>
                <a:ea typeface="Times New Roman"/>
              </a:rPr>
              <a:t>ФГОС ДО и шкал </a:t>
            </a:r>
            <a:r>
              <a:rPr lang="ru-RU" i="1" dirty="0">
                <a:latin typeface="Montserrat" panose="020B0604020202020204" charset="-52"/>
                <a:ea typeface="Times New Roman"/>
              </a:rPr>
              <a:t>для комплексной оценки качества образования в ДОО </a:t>
            </a:r>
            <a:r>
              <a:rPr lang="en-US" i="1" dirty="0">
                <a:latin typeface="Montserrat" panose="020B0604020202020204" charset="-52"/>
                <a:ea typeface="Times New Roman"/>
              </a:rPr>
              <a:t>ECERS</a:t>
            </a:r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4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7" y="173396"/>
            <a:ext cx="8915400" cy="1325563"/>
          </a:xfrm>
        </p:spPr>
        <p:txBody>
          <a:bodyPr/>
          <a:lstStyle/>
          <a:p>
            <a:r>
              <a:rPr lang="ru-RU" dirty="0">
                <a:solidFill>
                  <a:srgbClr val="007434"/>
                </a:solidFill>
              </a:rPr>
              <a:t>Ресурсы и наработки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E68C6-4F10-4A18-859E-6EC2B3BD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8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0425B00-07EA-418F-B15C-ED013445B9DF}"/>
              </a:ext>
            </a:extLst>
          </p:cNvPr>
          <p:cNvGrpSpPr/>
          <p:nvPr/>
        </p:nvGrpSpPr>
        <p:grpSpPr>
          <a:xfrm>
            <a:off x="-1" y="3967315"/>
            <a:ext cx="12049432" cy="2654711"/>
            <a:chOff x="1208556" y="1268586"/>
            <a:chExt cx="9417777" cy="14170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42F955-257C-417C-98D6-7E5F2C6C9C65}"/>
                </a:ext>
              </a:extLst>
            </p:cNvPr>
            <p:cNvSpPr txBox="1"/>
            <p:nvPr/>
          </p:nvSpPr>
          <p:spPr>
            <a:xfrm>
              <a:off x="1208556" y="1775321"/>
              <a:ext cx="1809563" cy="447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Наработки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70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B698E-2915-41A9-967F-BE7C25A8450F}"/>
                </a:ext>
              </a:extLst>
            </p:cNvPr>
            <p:cNvSpPr txBox="1"/>
            <p:nvPr/>
          </p:nvSpPr>
          <p:spPr>
            <a:xfrm>
              <a:off x="3141849" y="1268586"/>
              <a:ext cx="7484484" cy="14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На данный момент активно используется экологическая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тропа, состоящая из таких видовых точек, как «Метеостанция», «</a:t>
              </a:r>
              <a:r>
                <a:rPr kumimoji="0" lang="ru-RU" sz="13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Эколаборатория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», «Огород», «Водоём», «Ферма», «Лес», «Клумба», «Птичий двор» – к каждой видовой точке разработаны технологические карты непосредственно образовательной деятельности по сезонам.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baseline="0" dirty="0" smtClean="0">
                  <a:latin typeface="Montserrat"/>
                </a:rPr>
                <a:t>Созданы дидактические пособия:</a:t>
              </a:r>
              <a:r>
                <a:rPr lang="ru-RU" sz="1300" dirty="0" smtClean="0">
                  <a:latin typeface="Montserrat"/>
                </a:rPr>
                <a:t> (макеты и модели): Вулкан, Уральские копи, Солнечная система, Ферма., </a:t>
              </a:r>
              <a:r>
                <a:rPr lang="ru-RU" sz="1300" dirty="0" err="1" smtClean="0">
                  <a:latin typeface="Montserrat"/>
                </a:rPr>
                <a:t>мнемотаблицы</a:t>
              </a:r>
              <a:r>
                <a:rPr lang="ru-RU" sz="1300" dirty="0" smtClean="0">
                  <a:latin typeface="Montserrat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dirty="0" smtClean="0">
                  <a:latin typeface="Montserrat"/>
                </a:rPr>
                <a:t>Закуплены демонстрационные картины и динамические модели для занятий с детьми дошкольного возраста.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Собрана коллекция минералов и Уральских камней.</a:t>
              </a:r>
            </a:p>
            <a:p>
              <a:pPr>
                <a:defRPr/>
              </a:pPr>
              <a:r>
                <a:rPr lang="ru-RU" sz="1300" dirty="0"/>
                <a:t>Разработан и реализован долгосрочный образовательный проект </a:t>
              </a:r>
              <a:r>
                <a:rPr lang="ru-RU" sz="1300" dirty="0">
                  <a:solidFill>
                    <a:prstClr val="black"/>
                  </a:solidFill>
                </a:rPr>
                <a:t>«Юные </a:t>
              </a:r>
              <a:r>
                <a:rPr lang="ru-RU" sz="1300" dirty="0" err="1">
                  <a:solidFill>
                    <a:prstClr val="black"/>
                  </a:solidFill>
                </a:rPr>
                <a:t>эколята</a:t>
              </a:r>
              <a:r>
                <a:rPr lang="ru-RU" sz="1300" dirty="0" smtClean="0">
                  <a:solidFill>
                    <a:prstClr val="black"/>
                  </a:solidFill>
                </a:rPr>
                <a:t>» (2019-2020 учебный год).</a:t>
              </a:r>
              <a:endParaRPr lang="ru-RU" sz="1300" dirty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dirty="0" smtClean="0">
                  <a:latin typeface="Montserrat"/>
                </a:rPr>
                <a:t>Разработана модульная </a:t>
              </a:r>
              <a:r>
                <a:rPr lang="ru-RU" sz="1300" dirty="0" err="1" smtClean="0">
                  <a:latin typeface="Montserrat"/>
                </a:rPr>
                <a:t>разноуровневая</a:t>
              </a:r>
              <a:r>
                <a:rPr lang="ru-RU" sz="1300" dirty="0" smtClean="0">
                  <a:latin typeface="Montserrat"/>
                </a:rPr>
                <a:t> дополнительная образовательная программа по </a:t>
              </a:r>
              <a:r>
                <a:rPr lang="ru-RU" sz="1400" dirty="0" smtClean="0">
                  <a:latin typeface="Montserrat"/>
                </a:rPr>
                <a:t>экологическому образованию старших дошкольников «Юные </a:t>
              </a:r>
              <a:r>
                <a:rPr lang="ru-RU" sz="1400" dirty="0" err="1" smtClean="0">
                  <a:latin typeface="Montserrat"/>
                </a:rPr>
                <a:t>эколята</a:t>
              </a:r>
              <a:r>
                <a:rPr lang="ru-RU" sz="1400" dirty="0" smtClean="0">
                  <a:latin typeface="Montserrat"/>
                </a:rPr>
                <a:t>»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ED03BD9-24A8-4E47-A9B7-C13176A05DE6}"/>
              </a:ext>
            </a:extLst>
          </p:cNvPr>
          <p:cNvGrpSpPr/>
          <p:nvPr/>
        </p:nvGrpSpPr>
        <p:grpSpPr>
          <a:xfrm>
            <a:off x="0" y="1297858"/>
            <a:ext cx="12049431" cy="2551471"/>
            <a:chOff x="1527574" y="1446095"/>
            <a:chExt cx="8950427" cy="20391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C909A-AA06-42ED-9F27-D2C85EEA0F92}"/>
                </a:ext>
              </a:extLst>
            </p:cNvPr>
            <p:cNvSpPr txBox="1"/>
            <p:nvPr/>
          </p:nvSpPr>
          <p:spPr>
            <a:xfrm>
              <a:off x="1527574" y="2313759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Имеющиеся ресурсы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53533DE-3CC3-43D7-A702-7591D93034CF}"/>
                </a:ext>
              </a:extLst>
            </p:cNvPr>
            <p:cNvSpPr txBox="1"/>
            <p:nvPr/>
          </p:nvSpPr>
          <p:spPr>
            <a:xfrm>
              <a:off x="3364929" y="1446095"/>
              <a:ext cx="7113072" cy="2039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Кадровые</a:t>
              </a: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: высоко квалифицированные педагоги.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Лидер проекта также является преподавателем педагогического колледжа по дисциплине «Теория и методика экологического образования дошкольников», чем обеспечивает теоретическую и методическую поддержку педагогических кадров ДОО.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b="1" u="sng" baseline="0" dirty="0" smtClean="0">
                  <a:latin typeface="Montserrat"/>
                </a:rPr>
                <a:t>Материальные</a:t>
              </a:r>
              <a:r>
                <a:rPr lang="ru-RU" sz="1300" baseline="0" dirty="0" smtClean="0">
                  <a:latin typeface="Montserrat"/>
                </a:rPr>
                <a:t>: в 2020 году на территории ДОО организована экологическая тропа;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dirty="0" smtClean="0">
                  <a:latin typeface="Montserrat"/>
                </a:rPr>
                <a:t>В здании ДОО имеется свободное помещение для организации экологической комнаты с различными зонами (образовательной, музейной, фенологической, релаксационной, библиотечной и других);</a:t>
              </a:r>
            </a:p>
            <a:p>
              <a:pPr lvl="0">
                <a:defRPr/>
              </a:pPr>
              <a:r>
                <a:rPr kumimoji="0" lang="ru-RU" sz="1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Нормативные</a:t>
              </a:r>
              <a:r>
                <a:rPr kumimoji="0" lang="ru-RU" sz="13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ресурсы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:  статус члена научно – образовательной сети </a:t>
              </a:r>
              <a:r>
                <a:rPr kumimoji="0" lang="ru-RU" sz="13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инновационно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– активных образовательных организаций </a:t>
              </a:r>
              <a:r>
                <a:rPr kumimoji="0" lang="ru-RU" sz="13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Междунароной</a:t>
              </a:r>
              <a:r>
                <a:rPr kumimoji="0" lang="ru-RU" sz="13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экспериментальной площадки Агентства международного сотрудничества по развитию </a:t>
              </a:r>
              <a:r>
                <a:rPr lang="ru-RU" sz="1300" dirty="0"/>
                <a:t>образования «А</a:t>
              </a:r>
              <a:r>
                <a:rPr lang="en-US" sz="1300" dirty="0" err="1"/>
                <a:t>gentur</a:t>
              </a:r>
              <a:r>
                <a:rPr lang="en-US" sz="1300" dirty="0"/>
                <a:t> </a:t>
              </a:r>
              <a:r>
                <a:rPr lang="en-US" sz="1300" dirty="0" err="1"/>
                <a:t>für</a:t>
              </a:r>
              <a:r>
                <a:rPr lang="en-US" sz="1300" dirty="0"/>
                <a:t> </a:t>
              </a:r>
              <a:r>
                <a:rPr lang="en-US" sz="1300" dirty="0" err="1"/>
                <a:t>internationale</a:t>
              </a:r>
              <a:r>
                <a:rPr lang="en-US" sz="1300" dirty="0"/>
                <a:t> </a:t>
              </a:r>
              <a:r>
                <a:rPr lang="en-US" sz="1300" dirty="0" err="1"/>
                <a:t>bildungszusamme</a:t>
              </a:r>
              <a:r>
                <a:rPr lang="en-US" sz="1300" dirty="0"/>
                <a:t> NARBEIT E.V.» (</a:t>
              </a:r>
              <a:r>
                <a:rPr lang="ru-RU" sz="1300" dirty="0"/>
                <a:t>ГЕРМАНИЯ) и  ФГАОУ ВО РГППУ  (РОССИЯ</a:t>
              </a:r>
              <a:r>
                <a:rPr lang="ru-RU" sz="1300" dirty="0" smtClean="0"/>
                <a:t>) по экологическому направлению.</a:t>
              </a:r>
              <a:endPara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32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9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FFC1571-8E5E-457F-B114-E4BAA6F90782}"/>
              </a:ext>
            </a:extLst>
          </p:cNvPr>
          <p:cNvSpPr txBox="1">
            <a:spLocks/>
          </p:cNvSpPr>
          <p:nvPr/>
        </p:nvSpPr>
        <p:spPr>
          <a:xfrm>
            <a:off x="318587" y="230494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7434"/>
                </a:solidFill>
              </a:rPr>
              <a:t>Результаты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F70EAE7-E096-4B93-87CC-C18A1807466F}"/>
              </a:ext>
            </a:extLst>
          </p:cNvPr>
          <p:cNvGrpSpPr/>
          <p:nvPr/>
        </p:nvGrpSpPr>
        <p:grpSpPr>
          <a:xfrm>
            <a:off x="357380" y="962965"/>
            <a:ext cx="11677303" cy="5791795"/>
            <a:chOff x="1674852" y="1446095"/>
            <a:chExt cx="8616911" cy="3735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FE6B72-5FA7-4AF3-83D4-024E7A077A23}"/>
                </a:ext>
              </a:extLst>
            </p:cNvPr>
            <p:cNvSpPr txBox="1"/>
            <p:nvPr/>
          </p:nvSpPr>
          <p:spPr>
            <a:xfrm>
              <a:off x="1674852" y="2403357"/>
              <a:ext cx="180956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rgbClr val="007434"/>
                  </a:solidFill>
                </a:rPr>
                <a:t>Ожидаемые результаты и перспективы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200 слов)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Чем проект может быть полезен другим школам?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E8773E-7D5B-4804-9300-07EAE278CDBE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373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07103" y="1081448"/>
            <a:ext cx="84183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Организация экологической развивающей среды в ДОУ. </a:t>
            </a:r>
          </a:p>
          <a:p>
            <a:r>
              <a:rPr lang="ru-RU" sz="1200" dirty="0" smtClean="0"/>
              <a:t>Создание </a:t>
            </a:r>
            <a:r>
              <a:rPr lang="ru-RU" sz="1200" dirty="0"/>
              <a:t>экологической комнаты, состоящей из зон/центров определенной направленности:</a:t>
            </a:r>
          </a:p>
          <a:p>
            <a:r>
              <a:rPr lang="ru-RU" sz="1200" dirty="0"/>
              <a:t>	Зеленая зона. Содержит комнатные растения для изучения особенностей их строения (корень, стебель, лист, цветок), условий произрастания (</a:t>
            </a:r>
            <a:r>
              <a:rPr lang="ru-RU" sz="1200" dirty="0" err="1"/>
              <a:t>светолюбвые</a:t>
            </a:r>
            <a:r>
              <a:rPr lang="ru-RU" sz="1200" dirty="0"/>
              <a:t>, </a:t>
            </a:r>
            <a:r>
              <a:rPr lang="ru-RU" sz="1200" dirty="0" err="1"/>
              <a:t>тенеустойчивые</a:t>
            </a:r>
            <a:r>
              <a:rPr lang="ru-RU" sz="1200" dirty="0"/>
              <a:t> и пр.), способов размножения (отводка, разделение корневой системы, луковицы, семенами и пр.); Изучение полезных свойств комнатных растений – фитонцидов.</a:t>
            </a:r>
          </a:p>
          <a:p>
            <a:r>
              <a:rPr lang="ru-RU" sz="1200" dirty="0"/>
              <a:t>	</a:t>
            </a:r>
            <a:r>
              <a:rPr lang="ru-RU" sz="1200" dirty="0" err="1"/>
              <a:t>Эколаборатория</a:t>
            </a:r>
            <a:r>
              <a:rPr lang="ru-RU" sz="1200" dirty="0"/>
              <a:t>. Оборудованная лаборатория для проведения опытов и экспериментов с природными объектами, солнечными батареями, переработкой мусора и др.</a:t>
            </a:r>
          </a:p>
          <a:p>
            <a:r>
              <a:rPr lang="ru-RU" sz="1200" dirty="0"/>
              <a:t>	Парник. Опыты по выращиванию </a:t>
            </a:r>
            <a:r>
              <a:rPr lang="ru-RU" sz="1200" dirty="0" err="1"/>
              <a:t>микрозелени</a:t>
            </a:r>
            <a:r>
              <a:rPr lang="ru-RU" sz="1200" dirty="0"/>
              <a:t> и разнообразных культурных растений и их рассады.</a:t>
            </a:r>
          </a:p>
          <a:p>
            <a:r>
              <a:rPr lang="ru-RU" sz="1200" dirty="0"/>
              <a:t>	Зона релаксации.</a:t>
            </a:r>
          </a:p>
          <a:p>
            <a:r>
              <a:rPr lang="ru-RU" sz="1200" dirty="0"/>
              <a:t>	Образовательная зона – для проведения занятия с детьми разных возрастных групп, по всем образовательным областям. Отдельно в ней оформлена художественная студия – для проведения занятий по художественно – эстетическому развитию при помощи природных материалов, нетрадиционных техник рисования, помогающих передать свойства природных объектов.</a:t>
            </a:r>
          </a:p>
          <a:p>
            <a:r>
              <a:rPr lang="ru-RU" sz="1200" dirty="0"/>
              <a:t>	</a:t>
            </a:r>
            <a:r>
              <a:rPr lang="ru-RU" sz="1200" dirty="0" err="1"/>
              <a:t>Библиозона</a:t>
            </a:r>
            <a:r>
              <a:rPr lang="ru-RU" sz="1200" dirty="0"/>
              <a:t>. Научная литература по теме (</a:t>
            </a:r>
            <a:r>
              <a:rPr lang="ru-RU" sz="1200" dirty="0" err="1"/>
              <a:t>энцикопедии</a:t>
            </a:r>
            <a:r>
              <a:rPr lang="ru-RU" sz="1200" dirty="0"/>
              <a:t>, периодические детские издания), детская художественная литература природоведческого содержания, альбомы, плакаты, </a:t>
            </a:r>
            <a:r>
              <a:rPr lang="ru-RU" sz="1200" dirty="0" err="1"/>
              <a:t>мнемотаблицы</a:t>
            </a:r>
            <a:r>
              <a:rPr lang="ru-RU" sz="1200" dirty="0"/>
              <a:t>, другие наглядные пособия по теме, в том числе на электронных носителях (</a:t>
            </a:r>
            <a:r>
              <a:rPr lang="ru-RU" sz="1200" dirty="0" err="1"/>
              <a:t>Медиатека</a:t>
            </a:r>
            <a:r>
              <a:rPr lang="ru-RU" sz="1200" dirty="0"/>
              <a:t>).</a:t>
            </a:r>
          </a:p>
          <a:p>
            <a:r>
              <a:rPr lang="ru-RU" sz="1200" dirty="0"/>
              <a:t>	Музейная зона. Коллекции полезных ископаемых, коллекции разнообразных природных материалов (ракушек, шишек, листьев), гербарий и пр.</a:t>
            </a:r>
          </a:p>
          <a:p>
            <a:r>
              <a:rPr lang="ru-RU" sz="1200" dirty="0"/>
              <a:t>	Фенологическая зона. Календарь наблюдения за природой (погодой, птицами, ростом растений и пр.),  выносная метеостанция</a:t>
            </a:r>
          </a:p>
          <a:p>
            <a:r>
              <a:rPr lang="ru-RU" sz="1200" dirty="0" smtClean="0"/>
              <a:t>                         Игровая </a:t>
            </a:r>
            <a:r>
              <a:rPr lang="ru-RU" sz="1200" dirty="0"/>
              <a:t>зона. Модели статические и динамические/игровые, дидактические игры в том числе с использованием ЭОР, атрибуты для сюжетно – ролевых игр («Садовник», «Дача», «Флорист» и другие</a:t>
            </a:r>
            <a:r>
              <a:rPr lang="ru-RU" sz="1200" dirty="0" smtClean="0"/>
              <a:t>).</a:t>
            </a:r>
          </a:p>
          <a:p>
            <a:endParaRPr lang="ru-RU" sz="1200" dirty="0" smtClean="0"/>
          </a:p>
          <a:p>
            <a:r>
              <a:rPr lang="ru-RU" sz="1200" dirty="0" smtClean="0"/>
              <a:t>Оформление опыта работы в виде методических рекомендаций для ДОО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4535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1132</Words>
  <Application>Microsoft Office PowerPoint</Application>
  <PresentationFormat>Произвольный</PresentationFormat>
  <Paragraphs>197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JakobTT</vt:lpstr>
      <vt:lpstr>Montserrat</vt:lpstr>
      <vt:lpstr>Times New Roman</vt:lpstr>
      <vt:lpstr>Calibri</vt:lpstr>
      <vt:lpstr>Тема Office</vt:lpstr>
      <vt:lpstr>Специальное оформление</vt:lpstr>
      <vt:lpstr>Экологически-ориентированное образовательное пространство ДОО, как средство образования и воспитания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Суть проекта</vt:lpstr>
      <vt:lpstr>Ресурсы и наработки</vt:lpstr>
      <vt:lpstr>Презентация PowerPoint</vt:lpstr>
      <vt:lpstr>Презентация PowerPoint</vt:lpstr>
      <vt:lpstr>Презентация PowerPoint</vt:lpstr>
      <vt:lpstr>Дорожная карта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Методист</cp:lastModifiedBy>
  <cp:revision>44</cp:revision>
  <cp:lastPrinted>2021-07-30T07:08:18Z</cp:lastPrinted>
  <dcterms:created xsi:type="dcterms:W3CDTF">2021-05-06T10:28:53Z</dcterms:created>
  <dcterms:modified xsi:type="dcterms:W3CDTF">2021-09-09T07:42:55Z</dcterms:modified>
</cp:coreProperties>
</file>