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57" r:id="rId2"/>
    <p:sldId id="258" r:id="rId3"/>
    <p:sldId id="259" r:id="rId4"/>
    <p:sldId id="261" r:id="rId5"/>
    <p:sldId id="260" r:id="rId6"/>
    <p:sldId id="262" r:id="rId7"/>
    <p:sldId id="263" r:id="rId8"/>
    <p:sldId id="264" r:id="rId9"/>
    <p:sldId id="265" r:id="rId10"/>
    <p:sldId id="266" r:id="rId11"/>
    <p:sldId id="268" r:id="rId12"/>
    <p:sldId id="267" r:id="rId13"/>
    <p:sldId id="26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49" d="100"/>
          <a:sy n="49" d="100"/>
        </p:scale>
        <p:origin x="-77" y="-2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2/9/2025</a:t>
            </a:fld>
            <a:endParaRPr lang="en-US" dirty="0"/>
          </a:p>
        </p:txBody>
      </p:sp>
      <p:sp>
        <p:nvSpPr>
          <p:cNvPr id="5" name="Footer Placeholder 4">
            <a:extLst>
              <a:ext uri="{FF2B5EF4-FFF2-40B4-BE49-F238E27FC236}">
                <a16:creationId xmlns:a16="http://schemas.microsoft.com/office/drawing/2014/main" xmlns=""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xmlns=""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06714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3905B1B-77FE-4BFC-BF87-87DA989F0082}"/>
              </a:ext>
            </a:extLst>
          </p:cNvPr>
          <p:cNvSpPr>
            <a:spLocks noGrp="1"/>
          </p:cNvSpPr>
          <p:nvPr>
            <p:ph type="dt" sz="half" idx="10"/>
          </p:nvPr>
        </p:nvSpPr>
        <p:spPr/>
        <p:txBody>
          <a:bodyPr/>
          <a:lstStyle/>
          <a:p>
            <a:fld id="{4C559632-1575-4E14-B53B-3DC3D5ED3947}" type="datetime1">
              <a:rPr lang="en-US" smtClean="0"/>
              <a:t>2/9/2025</a:t>
            </a:fld>
            <a:endParaRPr lang="en-US"/>
          </a:p>
        </p:txBody>
      </p:sp>
      <p:sp>
        <p:nvSpPr>
          <p:cNvPr id="5" name="Footer Placeholder 4">
            <a:extLst>
              <a:ext uri="{FF2B5EF4-FFF2-40B4-BE49-F238E27FC236}">
                <a16:creationId xmlns:a16="http://schemas.microsoft.com/office/drawing/2014/main" xmlns=""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276154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4DC126F-38E2-4425-861F-98ED432284BA}"/>
              </a:ext>
            </a:extLst>
          </p:cNvPr>
          <p:cNvSpPr>
            <a:spLocks noGrp="1"/>
          </p:cNvSpPr>
          <p:nvPr>
            <p:ph type="dt" sz="half" idx="10"/>
          </p:nvPr>
        </p:nvSpPr>
        <p:spPr/>
        <p:txBody>
          <a:bodyPr/>
          <a:lstStyle/>
          <a:p>
            <a:fld id="{CC4A6868-2568-4CC9-B302-F37117B01A6E}" type="datetime1">
              <a:rPr lang="en-US" smtClean="0"/>
              <a:t>2/9/2025</a:t>
            </a:fld>
            <a:endParaRPr lang="en-US"/>
          </a:p>
        </p:txBody>
      </p:sp>
      <p:sp>
        <p:nvSpPr>
          <p:cNvPr id="5" name="Footer Placeholder 4">
            <a:extLst>
              <a:ext uri="{FF2B5EF4-FFF2-40B4-BE49-F238E27FC236}">
                <a16:creationId xmlns:a16="http://schemas.microsoft.com/office/drawing/2014/main" xmlns=""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333260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0E864CF5-F681-40C2-88CC-E02206C9CECB}"/>
              </a:ext>
            </a:extLst>
          </p:cNvPr>
          <p:cNvSpPr>
            <a:spLocks noGrp="1"/>
          </p:cNvSpPr>
          <p:nvPr>
            <p:ph type="dt" sz="half" idx="10"/>
          </p:nvPr>
        </p:nvSpPr>
        <p:spPr/>
        <p:txBody>
          <a:bodyPr/>
          <a:lstStyle/>
          <a:p>
            <a:fld id="{0055F08A-1E71-4B2B-BB49-E743F2903911}" type="datetime1">
              <a:rPr lang="en-US" smtClean="0"/>
              <a:t>2/9/2025</a:t>
            </a:fld>
            <a:endParaRPr lang="en-US" dirty="0"/>
          </a:p>
        </p:txBody>
      </p:sp>
      <p:sp>
        <p:nvSpPr>
          <p:cNvPr id="5" name="Footer Placeholder 4">
            <a:extLst>
              <a:ext uri="{FF2B5EF4-FFF2-40B4-BE49-F238E27FC236}">
                <a16:creationId xmlns:a16="http://schemas.microsoft.com/office/drawing/2014/main" xmlns=""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712859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102990E-9F0A-446A-B5B8-459CA8D98D92}"/>
              </a:ext>
            </a:extLst>
          </p:cNvPr>
          <p:cNvSpPr>
            <a:spLocks noGrp="1"/>
          </p:cNvSpPr>
          <p:nvPr>
            <p:ph type="dt" sz="half" idx="10"/>
          </p:nvPr>
        </p:nvSpPr>
        <p:spPr/>
        <p:txBody>
          <a:bodyPr/>
          <a:lstStyle/>
          <a:p>
            <a:fld id="{15417D9E-721A-44BB-8863-9873FE64DA75}" type="datetime1">
              <a:rPr lang="en-US" smtClean="0"/>
              <a:t>2/9/2025</a:t>
            </a:fld>
            <a:endParaRPr lang="en-US"/>
          </a:p>
        </p:txBody>
      </p:sp>
      <p:sp>
        <p:nvSpPr>
          <p:cNvPr id="5" name="Footer Placeholder 4">
            <a:extLst>
              <a:ext uri="{FF2B5EF4-FFF2-40B4-BE49-F238E27FC236}">
                <a16:creationId xmlns:a16="http://schemas.microsoft.com/office/drawing/2014/main" xmlns=""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264711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5C17480F-A530-4D05-9A22-E573FB4BA620}"/>
              </a:ext>
            </a:extLst>
          </p:cNvPr>
          <p:cNvSpPr>
            <a:spLocks noGrp="1"/>
          </p:cNvSpPr>
          <p:nvPr>
            <p:ph sz="half" idx="2"/>
          </p:nvPr>
        </p:nvSpPr>
        <p:spPr>
          <a:xfrm>
            <a:off x="6172199" y="1825625"/>
            <a:ext cx="55611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xmlns="" id="{55B56FDA-C47A-4F4A-A364-BA60A25AB90A}"/>
              </a:ext>
            </a:extLst>
          </p:cNvPr>
          <p:cNvSpPr>
            <a:spLocks noGrp="1"/>
          </p:cNvSpPr>
          <p:nvPr>
            <p:ph type="dt" sz="half" idx="10"/>
          </p:nvPr>
        </p:nvSpPr>
        <p:spPr/>
        <p:txBody>
          <a:bodyPr/>
          <a:lstStyle/>
          <a:p>
            <a:fld id="{5F31DA2F-80B8-49CF-99FB-5ABCA53A607A}" type="datetime1">
              <a:rPr lang="en-US" smtClean="0"/>
              <a:t>2/9/2025</a:t>
            </a:fld>
            <a:endParaRPr lang="en-US"/>
          </a:p>
        </p:txBody>
      </p:sp>
      <p:sp>
        <p:nvSpPr>
          <p:cNvPr id="6" name="Footer Placeholder 5">
            <a:extLst>
              <a:ext uri="{FF2B5EF4-FFF2-40B4-BE49-F238E27FC236}">
                <a16:creationId xmlns:a16="http://schemas.microsoft.com/office/drawing/2014/main" xmlns=""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43410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EC28C9-B8CC-413F-9FFA-626680E4A828}"/>
              </a:ext>
            </a:extLst>
          </p:cNvPr>
          <p:cNvSpPr>
            <a:spLocks noGrp="1"/>
          </p:cNvSpPr>
          <p:nvPr>
            <p:ph type="title"/>
          </p:nvPr>
        </p:nvSpPr>
        <p:spPr>
          <a:xfrm>
            <a:off x="458694"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CB53FE72-9D42-45F5-A37F-B12130388AD5}"/>
              </a:ext>
            </a:extLst>
          </p:cNvPr>
          <p:cNvSpPr>
            <a:spLocks noGrp="1"/>
          </p:cNvSpPr>
          <p:nvPr>
            <p:ph type="body" idx="1"/>
          </p:nvPr>
        </p:nvSpPr>
        <p:spPr>
          <a:xfrm>
            <a:off x="465256" y="1752600"/>
            <a:ext cx="5532319"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EE3A31D-9B5F-4DE3-B18D-F7F77782EB46}"/>
              </a:ext>
            </a:extLst>
          </p:cNvPr>
          <p:cNvSpPr>
            <a:spLocks noGrp="1"/>
          </p:cNvSpPr>
          <p:nvPr>
            <p:ph sz="half" idx="2"/>
          </p:nvPr>
        </p:nvSpPr>
        <p:spPr>
          <a:xfrm>
            <a:off x="465256" y="2666999"/>
            <a:ext cx="5532319"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F0BE1D2D-822C-466C-A7B9-1A2D97366A41}"/>
              </a:ext>
            </a:extLst>
          </p:cNvPr>
          <p:cNvSpPr>
            <a:spLocks noGrp="1"/>
          </p:cNvSpPr>
          <p:nvPr>
            <p:ph type="body" sz="quarter" idx="3"/>
          </p:nvPr>
        </p:nvSpPr>
        <p:spPr>
          <a:xfrm>
            <a:off x="6172200" y="1752600"/>
            <a:ext cx="5561106"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6F13B2C-44CA-49C4-BC84-02AF1638F381}"/>
              </a:ext>
            </a:extLst>
          </p:cNvPr>
          <p:cNvSpPr>
            <a:spLocks noGrp="1"/>
          </p:cNvSpPr>
          <p:nvPr>
            <p:ph sz="quarter" idx="4"/>
          </p:nvPr>
        </p:nvSpPr>
        <p:spPr>
          <a:xfrm>
            <a:off x="6172200"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3793CB55-E9C1-4CE6-9B61-81B71475B960}"/>
              </a:ext>
            </a:extLst>
          </p:cNvPr>
          <p:cNvSpPr>
            <a:spLocks noGrp="1"/>
          </p:cNvSpPr>
          <p:nvPr>
            <p:ph type="dt" sz="half" idx="10"/>
          </p:nvPr>
        </p:nvSpPr>
        <p:spPr/>
        <p:txBody>
          <a:bodyPr/>
          <a:lstStyle/>
          <a:p>
            <a:fld id="{28852172-E6C9-4B6C-929A-A9DE3837BBF1}" type="datetime1">
              <a:rPr lang="en-US" smtClean="0"/>
              <a:t>2/9/2025</a:t>
            </a:fld>
            <a:endParaRPr lang="en-US"/>
          </a:p>
        </p:txBody>
      </p:sp>
      <p:sp>
        <p:nvSpPr>
          <p:cNvPr id="8" name="Footer Placeholder 7">
            <a:extLst>
              <a:ext uri="{FF2B5EF4-FFF2-40B4-BE49-F238E27FC236}">
                <a16:creationId xmlns:a16="http://schemas.microsoft.com/office/drawing/2014/main" xmlns=""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140896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792D5F-0BD4-4517-9233-E08AF405B6DE}"/>
              </a:ext>
            </a:extLst>
          </p:cNvPr>
          <p:cNvSpPr>
            <a:spLocks noGrp="1"/>
          </p:cNvSpPr>
          <p:nvPr>
            <p:ph type="title"/>
          </p:nvPr>
        </p:nvSpPr>
        <p:spPr>
          <a:xfrm>
            <a:off x="458694"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xmlns="" id="{B83523B8-51E3-48B8-BFD8-CE950619804E}"/>
              </a:ext>
            </a:extLst>
          </p:cNvPr>
          <p:cNvSpPr>
            <a:spLocks noGrp="1"/>
          </p:cNvSpPr>
          <p:nvPr>
            <p:ph type="dt" sz="half" idx="10"/>
          </p:nvPr>
        </p:nvSpPr>
        <p:spPr>
          <a:xfrm>
            <a:off x="458693" y="6416675"/>
            <a:ext cx="2921715" cy="365125"/>
          </a:xfrm>
        </p:spPr>
        <p:txBody>
          <a:bodyPr/>
          <a:lstStyle/>
          <a:p>
            <a:fld id="{3AB41CFF-90C9-47B3-9DA1-F2BF8D839F7E}" type="datetime1">
              <a:rPr lang="en-US" smtClean="0"/>
              <a:t>2/9/2025</a:t>
            </a:fld>
            <a:endParaRPr lang="en-US"/>
          </a:p>
        </p:txBody>
      </p:sp>
      <p:sp>
        <p:nvSpPr>
          <p:cNvPr id="4" name="Footer Placeholder 3">
            <a:extLst>
              <a:ext uri="{FF2B5EF4-FFF2-40B4-BE49-F238E27FC236}">
                <a16:creationId xmlns:a16="http://schemas.microsoft.com/office/drawing/2014/main" xmlns=""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823152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2933BE2-665A-42DA-A3B7-835F81A3F46B}"/>
              </a:ext>
            </a:extLst>
          </p:cNvPr>
          <p:cNvSpPr>
            <a:spLocks noGrp="1"/>
          </p:cNvSpPr>
          <p:nvPr>
            <p:ph type="dt" sz="half" idx="10"/>
          </p:nvPr>
        </p:nvSpPr>
        <p:spPr/>
        <p:txBody>
          <a:bodyPr/>
          <a:lstStyle/>
          <a:p>
            <a:fld id="{F06048FA-06AB-4884-A69B-986B96E68A24}" type="datetime1">
              <a:rPr lang="en-US" smtClean="0"/>
              <a:t>2/9/2025</a:t>
            </a:fld>
            <a:endParaRPr lang="en-US"/>
          </a:p>
        </p:txBody>
      </p:sp>
      <p:sp>
        <p:nvSpPr>
          <p:cNvPr id="3" name="Footer Placeholder 2">
            <a:extLst>
              <a:ext uri="{FF2B5EF4-FFF2-40B4-BE49-F238E27FC236}">
                <a16:creationId xmlns:a16="http://schemas.microsoft.com/office/drawing/2014/main" xmlns=""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101704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113850F-5C87-4F08-9658-EAF049B60EB0}"/>
              </a:ext>
            </a:extLst>
          </p:cNvPr>
          <p:cNvSpPr>
            <a:spLocks noGrp="1"/>
          </p:cNvSpPr>
          <p:nvPr>
            <p:ph type="dt" sz="half" idx="10"/>
          </p:nvPr>
        </p:nvSpPr>
        <p:spPr/>
        <p:txBody>
          <a:bodyPr/>
          <a:lstStyle/>
          <a:p>
            <a:fld id="{50DB7ABA-0172-4F9C-889D-567164F66BCD}" type="datetime1">
              <a:rPr lang="en-US" smtClean="0"/>
              <a:t>2/9/2025</a:t>
            </a:fld>
            <a:endParaRPr lang="en-US"/>
          </a:p>
        </p:txBody>
      </p:sp>
      <p:sp>
        <p:nvSpPr>
          <p:cNvPr id="6" name="Footer Placeholder 5">
            <a:extLst>
              <a:ext uri="{FF2B5EF4-FFF2-40B4-BE49-F238E27FC236}">
                <a16:creationId xmlns:a16="http://schemas.microsoft.com/office/drawing/2014/main" xmlns=""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06369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605AD5B-0DEA-4C6F-94D2-FAA99F2E5DA9}"/>
              </a:ext>
            </a:extLst>
          </p:cNvPr>
          <p:cNvSpPr>
            <a:spLocks noGrp="1"/>
          </p:cNvSpPr>
          <p:nvPr>
            <p:ph type="dt" sz="half" idx="10"/>
          </p:nvPr>
        </p:nvSpPr>
        <p:spPr/>
        <p:txBody>
          <a:bodyPr/>
          <a:lstStyle/>
          <a:p>
            <a:fld id="{78AC6A5B-8AE7-4A41-B5A7-9ADC6686DC18}" type="datetime1">
              <a:rPr lang="en-US" smtClean="0"/>
              <a:t>2/9/2025</a:t>
            </a:fld>
            <a:endParaRPr lang="en-US"/>
          </a:p>
        </p:txBody>
      </p:sp>
      <p:sp>
        <p:nvSpPr>
          <p:cNvPr id="6" name="Footer Placeholder 5">
            <a:extLst>
              <a:ext uri="{FF2B5EF4-FFF2-40B4-BE49-F238E27FC236}">
                <a16:creationId xmlns:a16="http://schemas.microsoft.com/office/drawing/2014/main" xmlns=""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740317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0BABF38A-8A0D-492E-BD20-6CF4D46B50BD}"/>
              </a:ext>
              <a:ext uri="{C183D7F6-B498-43B3-948B-1728B52AA6E4}">
                <adec:decorative xmlns:adec="http://schemas.microsoft.com/office/drawing/2017/decorative" xmlns=""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xmlns="" id="{E9984D45-0ED3-4D03-8E44-5E355C9134F1}"/>
              </a:ext>
            </a:extLst>
          </p:cNvPr>
          <p:cNvSpPr>
            <a:spLocks noGrp="1"/>
          </p:cNvSpPr>
          <p:nvPr>
            <p:ph type="title"/>
          </p:nvPr>
        </p:nvSpPr>
        <p:spPr>
          <a:xfrm>
            <a:off x="458694" y="425450"/>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1F687D6E-D1E9-489C-9AA9-3575C39BAA0B}"/>
              </a:ext>
            </a:extLst>
          </p:cNvPr>
          <p:cNvSpPr>
            <a:spLocks noGrp="1"/>
          </p:cNvSpPr>
          <p:nvPr>
            <p:ph type="body" idx="1"/>
          </p:nvPr>
        </p:nvSpPr>
        <p:spPr>
          <a:xfrm>
            <a:off x="458694" y="1949450"/>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86364E9C-08EE-4B1B-B3FC-D6D997F4EA38}"/>
              </a:ext>
            </a:extLst>
          </p:cNvPr>
          <p:cNvSpPr>
            <a:spLocks noGrp="1"/>
          </p:cNvSpPr>
          <p:nvPr>
            <p:ph type="dt" sz="half" idx="2"/>
          </p:nvPr>
        </p:nvSpPr>
        <p:spPr>
          <a:xfrm>
            <a:off x="458694" y="6416675"/>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2/9/2025</a:t>
            </a:fld>
            <a:endParaRPr lang="en-US" dirty="0"/>
          </a:p>
        </p:txBody>
      </p:sp>
      <p:sp>
        <p:nvSpPr>
          <p:cNvPr id="5" name="Footer Placeholder 4">
            <a:extLst>
              <a:ext uri="{FF2B5EF4-FFF2-40B4-BE49-F238E27FC236}">
                <a16:creationId xmlns:a16="http://schemas.microsoft.com/office/drawing/2014/main" xmlns="" id="{BAB0A1F1-38FE-4C27-81E6-A43A54793FC3}"/>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xmlns="" id="{5E26B39A-FFD8-42EF-ADC7-7DB3B302F8B2}"/>
              </a:ext>
            </a:extLst>
          </p:cNvPr>
          <p:cNvSpPr>
            <a:spLocks noGrp="1"/>
          </p:cNvSpPr>
          <p:nvPr>
            <p:ph type="sldNum" sz="quarter" idx="4"/>
          </p:nvPr>
        </p:nvSpPr>
        <p:spPr>
          <a:xfrm>
            <a:off x="8990106" y="6416675"/>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xmlns=""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Tree>
    <p:extLst>
      <p:ext uri="{BB962C8B-B14F-4D97-AF65-F5344CB8AC3E}">
        <p14:creationId xmlns:p14="http://schemas.microsoft.com/office/powerpoint/2010/main" val="2772287290"/>
      </p:ext>
    </p:extLst>
  </p:cSld>
  <p:clrMap bg1="lt1" tx1="dk1" bg2="lt2" tx2="dk2" accent1="accent1" accent2="accent2" accent3="accent3" accent4="accent4" accent5="accent5" accent6="accent6" hlink="hlink" folHlink="folHlink"/>
  <p:sldLayoutIdLst>
    <p:sldLayoutId id="2147483697" r:id="rId1"/>
    <p:sldLayoutId id="2147483696" r:id="rId2"/>
    <p:sldLayoutId id="2147483695" r:id="rId3"/>
    <p:sldLayoutId id="2147483694" r:id="rId4"/>
    <p:sldLayoutId id="2147483693" r:id="rId5"/>
    <p:sldLayoutId id="2147483687" r:id="rId6"/>
    <p:sldLayoutId id="2147483688" r:id="rId7"/>
    <p:sldLayoutId id="2147483689" r:id="rId8"/>
    <p:sldLayoutId id="2147483690" r:id="rId9"/>
    <p:sldLayoutId id="2147483691" r:id="rId10"/>
    <p:sldLayoutId id="2147483692" r:id="rId11"/>
  </p:sldLayoutIdLst>
  <p:hf sldNum="0" hdr="0" ftr="0" dt="0"/>
  <p:txStyles>
    <p:title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tlum.ru/multfilms/116-belosnezka/"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0BABF38A-8A0D-492E-BD20-6CF4D46B50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xmlns="" id="{BC526B7A-4801-4FD1-95C8-03AF22629E8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2" name="Rectangle 11">
            <a:extLst>
              <a:ext uri="{FF2B5EF4-FFF2-40B4-BE49-F238E27FC236}">
                <a16:creationId xmlns:a16="http://schemas.microsoft.com/office/drawing/2014/main" xmlns="" id="{E2748806-3AF5-4078-830A-C1F26BF1B2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xmlns="" id="{BF991FCB-5132-414C-B377-526F56121B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 name="Видео 2" descr="Изображение выглядит как текст&#10;&#10;Автоматически созданное описание">
            <a:extLst>
              <a:ext uri="{FF2B5EF4-FFF2-40B4-BE49-F238E27FC236}">
                <a16:creationId xmlns:a16="http://schemas.microsoft.com/office/drawing/2014/main" xmlns="" id="{AF0573F2-C843-EA68-018C-6D13EC85FA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alphaModFix/>
          </a:blip>
          <a:srcRect r="-1" b="283"/>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xmlns="" id="{F23DAFF7-4C98-4E0E-8986-198D54B6C1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0" y="0"/>
            <a:ext cx="6858000" cy="6858000"/>
          </a:xfrm>
          <a:prstGeom prst="rect">
            <a:avLst/>
          </a:prstGeom>
          <a:gradFill>
            <a:gsLst>
              <a:gs pos="100000">
                <a:srgbClr val="000000">
                  <a:alpha val="0"/>
                </a:srgbClr>
              </a:gs>
              <a:gs pos="0">
                <a:schemeClr val="tx1"/>
              </a:gs>
              <a:gs pos="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xmlns="" id="{3F0560CA-D1AD-FFD8-F7CD-1E1C458CA96F}"/>
              </a:ext>
            </a:extLst>
          </p:cNvPr>
          <p:cNvSpPr>
            <a:spLocks noGrp="1"/>
          </p:cNvSpPr>
          <p:nvPr>
            <p:ph type="title"/>
          </p:nvPr>
        </p:nvSpPr>
        <p:spPr>
          <a:xfrm>
            <a:off x="1005654" y="3875314"/>
            <a:ext cx="4958128" cy="2235200"/>
          </a:xfrm>
        </p:spPr>
        <p:txBody>
          <a:bodyPr vert="horz" lIns="91440" tIns="45720" rIns="91440" bIns="45720" rtlCol="0" anchor="b">
            <a:normAutofit/>
          </a:bodyPr>
          <a:lstStyle/>
          <a:p>
            <a:pPr algn="ctr"/>
            <a:r>
              <a:rPr lang="en-US" b="1" dirty="0" err="1">
                <a:solidFill>
                  <a:srgbClr val="FFFF00"/>
                </a:solidFill>
              </a:rPr>
              <a:t>История</a:t>
            </a:r>
            <a:r>
              <a:rPr lang="en-US" b="1" dirty="0">
                <a:solidFill>
                  <a:srgbClr val="FFFF00"/>
                </a:solidFill>
              </a:rPr>
              <a:t> </a:t>
            </a:r>
            <a:r>
              <a:rPr lang="en-US" b="1" dirty="0" err="1">
                <a:solidFill>
                  <a:srgbClr val="FFFF00"/>
                </a:solidFill>
              </a:rPr>
              <a:t>анимации</a:t>
            </a:r>
            <a:r>
              <a:rPr lang="en-US" b="1" dirty="0">
                <a:solidFill>
                  <a:srgbClr val="FFFF00"/>
                </a:solidFill>
              </a:rPr>
              <a:t> и </a:t>
            </a:r>
            <a:r>
              <a:rPr lang="en-US" b="1" dirty="0" err="1">
                <a:solidFill>
                  <a:srgbClr val="FFFF00"/>
                </a:solidFill>
              </a:rPr>
              <a:t>мультипликации</a:t>
            </a:r>
            <a:endParaRPr lang="en-US" b="1" dirty="0">
              <a:solidFill>
                <a:srgbClr val="FFFF00"/>
              </a:solidFill>
            </a:endParaRPr>
          </a:p>
        </p:txBody>
      </p:sp>
    </p:spTree>
    <p:extLst>
      <p:ext uri="{BB962C8B-B14F-4D97-AF65-F5344CB8AC3E}">
        <p14:creationId xmlns:p14="http://schemas.microsoft.com/office/powerpoint/2010/main" val="366245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mute="1">
                <p:cTn id="12" repeatCount="indefinite"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6741743-55AF-CB86-F5EF-111889CE96B0}"/>
              </a:ext>
            </a:extLst>
          </p:cNvPr>
          <p:cNvSpPr>
            <a:spLocks noGrp="1"/>
          </p:cNvSpPr>
          <p:nvPr>
            <p:ph type="title"/>
          </p:nvPr>
        </p:nvSpPr>
        <p:spPr>
          <a:xfrm>
            <a:off x="116113" y="681924"/>
            <a:ext cx="11901715" cy="1859797"/>
          </a:xfrm>
        </p:spPr>
        <p:txBody>
          <a:bodyPr>
            <a:noAutofit/>
          </a:bodyPr>
          <a:lstStyle/>
          <a:p>
            <a:pPr algn="ctr"/>
            <a:r>
              <a:rPr lang="ru-RU" sz="2000" b="1" i="0" dirty="0">
                <a:solidFill>
                  <a:srgbClr val="333333"/>
                </a:solidFill>
                <a:effectLst/>
                <a:latin typeface="PT Sans" panose="020B0503020203020204" pitchFamily="34" charset="-52"/>
              </a:rPr>
              <a:t>Первый </a:t>
            </a:r>
            <a:r>
              <a:rPr lang="ru-RU" sz="2000" b="1" i="0" dirty="0" smtClean="0">
                <a:solidFill>
                  <a:srgbClr val="333333"/>
                </a:solidFill>
                <a:effectLst/>
                <a:latin typeface="PT Sans" panose="020B0503020203020204" pitchFamily="34" charset="-52"/>
              </a:rPr>
              <a:t>3D-мультфильм</a:t>
            </a:r>
            <a:br>
              <a:rPr lang="ru-RU" sz="2000" b="1" i="0" dirty="0" smtClean="0">
                <a:solidFill>
                  <a:srgbClr val="333333"/>
                </a:solidFill>
                <a:effectLst/>
                <a:latin typeface="PT Sans" panose="020B0503020203020204" pitchFamily="34" charset="-52"/>
              </a:rPr>
            </a:br>
            <a:r>
              <a:rPr lang="ru-RU" sz="2000" b="0" i="0" dirty="0" smtClean="0">
                <a:solidFill>
                  <a:srgbClr val="333333"/>
                </a:solidFill>
                <a:effectLst/>
                <a:latin typeface="PT Sans" panose="020B0503020203020204" pitchFamily="34" charset="-52"/>
              </a:rPr>
              <a:t>Первый </a:t>
            </a:r>
            <a:r>
              <a:rPr lang="ru-RU" sz="2000" b="0" i="0" dirty="0">
                <a:solidFill>
                  <a:srgbClr val="333333"/>
                </a:solidFill>
                <a:effectLst/>
                <a:latin typeface="PT Sans" panose="020B0503020203020204" pitchFamily="34" charset="-52"/>
              </a:rPr>
              <a:t>мультфильм в такой привычной нам теперь объемной технике 3D — это «Приключения Андре и пчелки Уолли» 1984 года. Он был создан в анимационном отделе студии </a:t>
            </a:r>
            <a:r>
              <a:rPr lang="ru-RU" sz="2000" b="0" i="0" dirty="0" err="1">
                <a:solidFill>
                  <a:srgbClr val="333333"/>
                </a:solidFill>
                <a:effectLst/>
                <a:latin typeface="PT Sans" panose="020B0503020203020204" pitchFamily="34" charset="-52"/>
              </a:rPr>
              <a:t>Lucasfilm</a:t>
            </a:r>
            <a:r>
              <a:rPr lang="ru-RU" sz="2000" b="0" i="0" dirty="0">
                <a:solidFill>
                  <a:srgbClr val="333333"/>
                </a:solidFill>
                <a:effectLst/>
                <a:latin typeface="PT Sans" panose="020B0503020203020204" pitchFamily="34" charset="-52"/>
              </a:rPr>
              <a:t> (будущий Pixar). Короткометражка стала первым шагом на пути анимации из плоской в объемную. До первого полнометражного мультфильма студия прошла долгий путь в 11 лет. В 1995 году мы увидели на большом экране «Историю игрушек», первый полнометражный 3D мультфильм. И мир анимации изменился навсегда.</a:t>
            </a:r>
            <a:r>
              <a:rPr lang="ru-RU" b="0" i="0" dirty="0">
                <a:solidFill>
                  <a:srgbClr val="333333"/>
                </a:solidFill>
                <a:effectLst/>
                <a:latin typeface="PT Sans" panose="020B0503020203020204" pitchFamily="34" charset="-52"/>
              </a:rPr>
              <a:t/>
            </a:r>
            <a:br>
              <a:rPr lang="ru-RU" b="0" i="0" dirty="0">
                <a:solidFill>
                  <a:srgbClr val="333333"/>
                </a:solidFill>
                <a:effectLst/>
                <a:latin typeface="PT Sans" panose="020B0503020203020204" pitchFamily="34" charset="-52"/>
              </a:rPr>
            </a:br>
            <a:endParaRPr lang="ru-RU" dirty="0"/>
          </a:p>
        </p:txBody>
      </p:sp>
      <p:pic>
        <p:nvPicPr>
          <p:cNvPr id="5" name="Рисунок 4">
            <a:extLst>
              <a:ext uri="{FF2B5EF4-FFF2-40B4-BE49-F238E27FC236}">
                <a16:creationId xmlns:a16="http://schemas.microsoft.com/office/drawing/2014/main" xmlns="" id="{D90A848A-D3CD-D73D-E817-93038735CA0D}"/>
              </a:ext>
            </a:extLst>
          </p:cNvPr>
          <p:cNvPicPr>
            <a:picLocks noChangeAspect="1"/>
          </p:cNvPicPr>
          <p:nvPr/>
        </p:nvPicPr>
        <p:blipFill>
          <a:blip r:embed="rId2"/>
          <a:stretch>
            <a:fillRect/>
          </a:stretch>
        </p:blipFill>
        <p:spPr>
          <a:xfrm>
            <a:off x="6923314" y="2851150"/>
            <a:ext cx="5094514" cy="3820885"/>
          </a:xfrm>
          <a:prstGeom prst="rect">
            <a:avLst/>
          </a:prstGeom>
        </p:spPr>
      </p:pic>
      <p:pic>
        <p:nvPicPr>
          <p:cNvPr id="6" name="Рисунок 5">
            <a:extLst>
              <a:ext uri="{FF2B5EF4-FFF2-40B4-BE49-F238E27FC236}">
                <a16:creationId xmlns:a16="http://schemas.microsoft.com/office/drawing/2014/main" xmlns="" id="{DAACE8F1-E395-28B8-C058-943544CF2F2F}"/>
              </a:ext>
            </a:extLst>
          </p:cNvPr>
          <p:cNvPicPr>
            <a:picLocks noChangeAspect="1"/>
          </p:cNvPicPr>
          <p:nvPr/>
        </p:nvPicPr>
        <p:blipFill>
          <a:blip r:embed="rId3"/>
          <a:stretch>
            <a:fillRect/>
          </a:stretch>
        </p:blipFill>
        <p:spPr>
          <a:xfrm>
            <a:off x="174172" y="2851150"/>
            <a:ext cx="6441120" cy="3732894"/>
          </a:xfrm>
          <a:prstGeom prst="rect">
            <a:avLst/>
          </a:prstGeom>
        </p:spPr>
      </p:pic>
    </p:spTree>
    <p:extLst>
      <p:ext uri="{BB962C8B-B14F-4D97-AF65-F5344CB8AC3E}">
        <p14:creationId xmlns:p14="http://schemas.microsoft.com/office/powerpoint/2010/main" val="3748286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07BA3E4-742B-AFD7-6E1E-B1201E1CF502}"/>
              </a:ext>
            </a:extLst>
          </p:cNvPr>
          <p:cNvSpPr>
            <a:spLocks noGrp="1"/>
          </p:cNvSpPr>
          <p:nvPr>
            <p:ph type="title"/>
          </p:nvPr>
        </p:nvSpPr>
        <p:spPr>
          <a:xfrm>
            <a:off x="116114" y="290286"/>
            <a:ext cx="11617192" cy="609601"/>
          </a:xfrm>
        </p:spPr>
        <p:txBody>
          <a:bodyPr>
            <a:normAutofit fontScale="90000"/>
          </a:bodyPr>
          <a:lstStyle/>
          <a:p>
            <a:r>
              <a:rPr lang="ru-RU" dirty="0"/>
              <a:t>Современные мультфильмы</a:t>
            </a:r>
          </a:p>
        </p:txBody>
      </p:sp>
      <p:pic>
        <p:nvPicPr>
          <p:cNvPr id="3" name="Рисунок 2">
            <a:extLst>
              <a:ext uri="{FF2B5EF4-FFF2-40B4-BE49-F238E27FC236}">
                <a16:creationId xmlns:a16="http://schemas.microsoft.com/office/drawing/2014/main" xmlns="" id="{F38D7E51-ACC0-76DB-8B1A-6E3BF3B6096E}"/>
              </a:ext>
            </a:extLst>
          </p:cNvPr>
          <p:cNvPicPr>
            <a:picLocks noChangeAspect="1"/>
          </p:cNvPicPr>
          <p:nvPr/>
        </p:nvPicPr>
        <p:blipFill>
          <a:blip r:embed="rId2"/>
          <a:stretch>
            <a:fillRect/>
          </a:stretch>
        </p:blipFill>
        <p:spPr>
          <a:xfrm>
            <a:off x="116113" y="1903765"/>
            <a:ext cx="3789459" cy="4663949"/>
          </a:xfrm>
          <a:prstGeom prst="rect">
            <a:avLst/>
          </a:prstGeom>
        </p:spPr>
      </p:pic>
      <p:pic>
        <p:nvPicPr>
          <p:cNvPr id="4" name="Рисунок 3">
            <a:extLst>
              <a:ext uri="{FF2B5EF4-FFF2-40B4-BE49-F238E27FC236}">
                <a16:creationId xmlns:a16="http://schemas.microsoft.com/office/drawing/2014/main" xmlns="" id="{39C37D6C-8074-A6B8-6BAD-C79C0A52E4EC}"/>
              </a:ext>
            </a:extLst>
          </p:cNvPr>
          <p:cNvPicPr>
            <a:picLocks noChangeAspect="1"/>
          </p:cNvPicPr>
          <p:nvPr/>
        </p:nvPicPr>
        <p:blipFill rotWithShape="1">
          <a:blip r:embed="rId3"/>
          <a:srcRect l="20767" r="16535"/>
          <a:stretch/>
        </p:blipFill>
        <p:spPr>
          <a:xfrm>
            <a:off x="4127659" y="916973"/>
            <a:ext cx="2987593" cy="2978139"/>
          </a:xfrm>
          <a:prstGeom prst="rect">
            <a:avLst/>
          </a:prstGeom>
        </p:spPr>
      </p:pic>
      <p:pic>
        <p:nvPicPr>
          <p:cNvPr id="5" name="Рисунок 4">
            <a:extLst>
              <a:ext uri="{FF2B5EF4-FFF2-40B4-BE49-F238E27FC236}">
                <a16:creationId xmlns:a16="http://schemas.microsoft.com/office/drawing/2014/main" xmlns="" id="{BA454F75-E477-742C-4230-1024B9E69659}"/>
              </a:ext>
            </a:extLst>
          </p:cNvPr>
          <p:cNvPicPr>
            <a:picLocks noChangeAspect="1"/>
          </p:cNvPicPr>
          <p:nvPr/>
        </p:nvPicPr>
        <p:blipFill rotWithShape="1">
          <a:blip r:embed="rId4"/>
          <a:srcRect l="4189"/>
          <a:stretch/>
        </p:blipFill>
        <p:spPr>
          <a:xfrm>
            <a:off x="7358743" y="222261"/>
            <a:ext cx="4647839" cy="3031899"/>
          </a:xfrm>
          <a:prstGeom prst="rect">
            <a:avLst/>
          </a:prstGeom>
        </p:spPr>
      </p:pic>
      <p:pic>
        <p:nvPicPr>
          <p:cNvPr id="6" name="Рисунок 5">
            <a:extLst>
              <a:ext uri="{FF2B5EF4-FFF2-40B4-BE49-F238E27FC236}">
                <a16:creationId xmlns:a16="http://schemas.microsoft.com/office/drawing/2014/main" xmlns="" id="{FD8392A8-BB38-E6ED-8A0B-C2A8F3BF3C1B}"/>
              </a:ext>
            </a:extLst>
          </p:cNvPr>
          <p:cNvPicPr>
            <a:picLocks noChangeAspect="1"/>
          </p:cNvPicPr>
          <p:nvPr/>
        </p:nvPicPr>
        <p:blipFill>
          <a:blip r:embed="rId5"/>
          <a:stretch>
            <a:fillRect/>
          </a:stretch>
        </p:blipFill>
        <p:spPr>
          <a:xfrm>
            <a:off x="6623957" y="3766088"/>
            <a:ext cx="5382625" cy="2970230"/>
          </a:xfrm>
          <a:prstGeom prst="rect">
            <a:avLst/>
          </a:prstGeom>
        </p:spPr>
      </p:pic>
    </p:spTree>
    <p:extLst>
      <p:ext uri="{BB962C8B-B14F-4D97-AF65-F5344CB8AC3E}">
        <p14:creationId xmlns:p14="http://schemas.microsoft.com/office/powerpoint/2010/main" val="2425774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DFAFBD9-24FC-CFA7-0A29-804C1D2AB9F1}"/>
              </a:ext>
            </a:extLst>
          </p:cNvPr>
          <p:cNvSpPr>
            <a:spLocks noGrp="1"/>
          </p:cNvSpPr>
          <p:nvPr>
            <p:ph type="title"/>
          </p:nvPr>
        </p:nvSpPr>
        <p:spPr/>
        <p:txBody>
          <a:bodyPr/>
          <a:lstStyle/>
          <a:p>
            <a:endParaRPr lang="ru-RU"/>
          </a:p>
        </p:txBody>
      </p:sp>
      <p:pic>
        <p:nvPicPr>
          <p:cNvPr id="3" name="Рисунок 2">
            <a:extLst>
              <a:ext uri="{FF2B5EF4-FFF2-40B4-BE49-F238E27FC236}">
                <a16:creationId xmlns:a16="http://schemas.microsoft.com/office/drawing/2014/main" xmlns="" id="{7C2DD673-C290-0D19-0D95-CBA06DE41867}"/>
              </a:ext>
            </a:extLst>
          </p:cNvPr>
          <p:cNvPicPr>
            <a:picLocks noChangeAspect="1"/>
          </p:cNvPicPr>
          <p:nvPr/>
        </p:nvPicPr>
        <p:blipFill>
          <a:blip r:embed="rId2"/>
          <a:stretch>
            <a:fillRect/>
          </a:stretch>
        </p:blipFill>
        <p:spPr>
          <a:xfrm>
            <a:off x="130629" y="3481402"/>
            <a:ext cx="5747657" cy="3232061"/>
          </a:xfrm>
          <a:prstGeom prst="rect">
            <a:avLst/>
          </a:prstGeom>
        </p:spPr>
      </p:pic>
      <p:pic>
        <p:nvPicPr>
          <p:cNvPr id="4" name="Рисунок 3">
            <a:extLst>
              <a:ext uri="{FF2B5EF4-FFF2-40B4-BE49-F238E27FC236}">
                <a16:creationId xmlns:a16="http://schemas.microsoft.com/office/drawing/2014/main" xmlns="" id="{B6331F4D-20EC-5F5D-A2DB-D7988D32536F}"/>
              </a:ext>
            </a:extLst>
          </p:cNvPr>
          <p:cNvPicPr>
            <a:picLocks noChangeAspect="1"/>
          </p:cNvPicPr>
          <p:nvPr/>
        </p:nvPicPr>
        <p:blipFill>
          <a:blip r:embed="rId3"/>
          <a:stretch>
            <a:fillRect/>
          </a:stretch>
        </p:blipFill>
        <p:spPr>
          <a:xfrm>
            <a:off x="7005556" y="3582606"/>
            <a:ext cx="5055816" cy="3159885"/>
          </a:xfrm>
          <a:prstGeom prst="rect">
            <a:avLst/>
          </a:prstGeom>
        </p:spPr>
      </p:pic>
      <p:pic>
        <p:nvPicPr>
          <p:cNvPr id="5" name="Рисунок 4">
            <a:extLst>
              <a:ext uri="{FF2B5EF4-FFF2-40B4-BE49-F238E27FC236}">
                <a16:creationId xmlns:a16="http://schemas.microsoft.com/office/drawing/2014/main" xmlns="" id="{46A7E404-6EE5-0278-7A6F-E7E7934D8403}"/>
              </a:ext>
            </a:extLst>
          </p:cNvPr>
          <p:cNvPicPr>
            <a:picLocks noChangeAspect="1"/>
          </p:cNvPicPr>
          <p:nvPr/>
        </p:nvPicPr>
        <p:blipFill>
          <a:blip r:embed="rId4"/>
          <a:stretch>
            <a:fillRect/>
          </a:stretch>
        </p:blipFill>
        <p:spPr>
          <a:xfrm>
            <a:off x="130629" y="194079"/>
            <a:ext cx="5747657" cy="3017520"/>
          </a:xfrm>
          <a:prstGeom prst="rect">
            <a:avLst/>
          </a:prstGeom>
        </p:spPr>
      </p:pic>
      <p:pic>
        <p:nvPicPr>
          <p:cNvPr id="7" name="Рисунок 6">
            <a:extLst>
              <a:ext uri="{FF2B5EF4-FFF2-40B4-BE49-F238E27FC236}">
                <a16:creationId xmlns:a16="http://schemas.microsoft.com/office/drawing/2014/main" xmlns="" id="{D3EEF37E-58F4-1AD9-5B7E-E139F6FA4D87}"/>
              </a:ext>
            </a:extLst>
          </p:cNvPr>
          <p:cNvPicPr>
            <a:picLocks noChangeAspect="1"/>
          </p:cNvPicPr>
          <p:nvPr/>
        </p:nvPicPr>
        <p:blipFill>
          <a:blip r:embed="rId5"/>
          <a:stretch>
            <a:fillRect/>
          </a:stretch>
        </p:blipFill>
        <p:spPr>
          <a:xfrm>
            <a:off x="6206351" y="194080"/>
            <a:ext cx="5717143" cy="3216846"/>
          </a:xfrm>
          <a:prstGeom prst="rect">
            <a:avLst/>
          </a:prstGeom>
        </p:spPr>
      </p:pic>
    </p:spTree>
    <p:extLst>
      <p:ext uri="{BB962C8B-B14F-4D97-AF65-F5344CB8AC3E}">
        <p14:creationId xmlns:p14="http://schemas.microsoft.com/office/powerpoint/2010/main" val="2927226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Спасибо </a:t>
            </a:r>
            <a:r>
              <a:rPr lang="ru-RU" smtClean="0"/>
              <a:t>за внимание!</a:t>
            </a:r>
            <a:endParaRPr lang="ru-RU"/>
          </a:p>
        </p:txBody>
      </p:sp>
    </p:spTree>
    <p:extLst>
      <p:ext uri="{BB962C8B-B14F-4D97-AF65-F5344CB8AC3E}">
        <p14:creationId xmlns:p14="http://schemas.microsoft.com/office/powerpoint/2010/main" val="2180828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BA7BF34-703F-A62B-A86B-84D9A2777359}"/>
              </a:ext>
            </a:extLst>
          </p:cNvPr>
          <p:cNvSpPr>
            <a:spLocks noGrp="1"/>
          </p:cNvSpPr>
          <p:nvPr>
            <p:ph type="title"/>
          </p:nvPr>
        </p:nvSpPr>
        <p:spPr>
          <a:xfrm>
            <a:off x="159658" y="1177871"/>
            <a:ext cx="6163650" cy="5393410"/>
          </a:xfrm>
        </p:spPr>
        <p:txBody>
          <a:bodyPr>
            <a:normAutofit fontScale="90000"/>
          </a:bodyPr>
          <a:lstStyle/>
          <a:p>
            <a:pPr algn="just"/>
            <a:r>
              <a:rPr lang="ru-RU" sz="2800" b="1" i="0" dirty="0">
                <a:solidFill>
                  <a:srgbClr val="333333"/>
                </a:solidFill>
                <a:effectLst/>
                <a:latin typeface="PT Sans" panose="020B0604020202020204" pitchFamily="34" charset="-52"/>
              </a:rPr>
              <a:t>Первый мультфильм в </a:t>
            </a:r>
            <a:r>
              <a:rPr lang="ru-RU" sz="2800" b="1" i="0" dirty="0" smtClean="0">
                <a:solidFill>
                  <a:srgbClr val="333333"/>
                </a:solidFill>
                <a:effectLst/>
                <a:latin typeface="PT Sans" panose="020B0604020202020204" pitchFamily="34" charset="-52"/>
              </a:rPr>
              <a:t>мире</a:t>
            </a:r>
            <a:r>
              <a:rPr lang="ru-RU" sz="2800" b="1" i="0" dirty="0">
                <a:solidFill>
                  <a:srgbClr val="333333"/>
                </a:solidFill>
                <a:effectLst/>
                <a:latin typeface="PT Sans" panose="020B0604020202020204" pitchFamily="34" charset="-52"/>
              </a:rPr>
              <a:t/>
            </a:r>
            <a:br>
              <a:rPr lang="ru-RU" sz="2800" b="1" i="0" dirty="0">
                <a:solidFill>
                  <a:srgbClr val="333333"/>
                </a:solidFill>
                <a:effectLst/>
                <a:latin typeface="PT Sans" panose="020B0604020202020204" pitchFamily="34" charset="-52"/>
              </a:rPr>
            </a:br>
            <a:r>
              <a:rPr lang="ru-RU" sz="2800" b="1" i="0" dirty="0" smtClean="0">
                <a:solidFill>
                  <a:srgbClr val="333333"/>
                </a:solidFill>
                <a:effectLst/>
                <a:latin typeface="PT Sans" panose="020B0604020202020204" pitchFamily="34" charset="-52"/>
              </a:rPr>
              <a:t>   </a:t>
            </a:r>
            <a:r>
              <a:rPr lang="ru-RU" sz="2700" b="0" i="0" dirty="0" smtClean="0">
                <a:solidFill>
                  <a:srgbClr val="333333"/>
                </a:solidFill>
                <a:effectLst/>
                <a:latin typeface="PT Sans" panose="020B0604020202020204" pitchFamily="34" charset="-52"/>
              </a:rPr>
              <a:t>Первым </a:t>
            </a:r>
            <a:r>
              <a:rPr lang="ru-RU" sz="2700" b="0" i="0" dirty="0">
                <a:solidFill>
                  <a:srgbClr val="333333"/>
                </a:solidFill>
                <a:effectLst/>
                <a:latin typeface="PT Sans" panose="020B0604020202020204" pitchFamily="34" charset="-52"/>
              </a:rPr>
              <a:t>мультфильмом в мире принято считать «Цирк лилипутов», который был показан небольшому кругу зрителей в 1898 году. Его создатели </a:t>
            </a:r>
            <a:r>
              <a:rPr lang="ru-RU" sz="2700" b="0" i="0" dirty="0" smtClean="0">
                <a:solidFill>
                  <a:srgbClr val="333333"/>
                </a:solidFill>
                <a:effectLst/>
                <a:latin typeface="PT Sans" panose="020B0604020202020204" pitchFamily="34" charset="-52"/>
              </a:rPr>
              <a:t>- </a:t>
            </a:r>
            <a:r>
              <a:rPr lang="ru-RU" sz="2700" b="0" i="0" dirty="0">
                <a:solidFill>
                  <a:srgbClr val="333333"/>
                </a:solidFill>
                <a:effectLst/>
                <a:latin typeface="PT Sans" panose="020B0604020202020204" pitchFamily="34" charset="-52"/>
              </a:rPr>
              <a:t>Джон Стюарт </a:t>
            </a:r>
            <a:r>
              <a:rPr lang="ru-RU" sz="2700" b="0" i="0" dirty="0" err="1">
                <a:solidFill>
                  <a:srgbClr val="333333"/>
                </a:solidFill>
                <a:effectLst/>
                <a:latin typeface="PT Sans" panose="020B0604020202020204" pitchFamily="34" charset="-52"/>
              </a:rPr>
              <a:t>Блэктон</a:t>
            </a:r>
            <a:r>
              <a:rPr lang="ru-RU" sz="2700" b="0" i="0" dirty="0">
                <a:solidFill>
                  <a:srgbClr val="333333"/>
                </a:solidFill>
                <a:effectLst/>
                <a:latin typeface="PT Sans" panose="020B0604020202020204" pitchFamily="34" charset="-52"/>
              </a:rPr>
              <a:t> и Альберт Э. Смит. Этот мультфильм был кукольным, в нем использовались деревянные игрушки. Снят он был самым простейшим образом: кадр </a:t>
            </a:r>
            <a:r>
              <a:rPr lang="ru-RU" sz="2700" b="0" i="0" dirty="0" smtClean="0">
                <a:solidFill>
                  <a:srgbClr val="333333"/>
                </a:solidFill>
                <a:effectLst/>
                <a:latin typeface="PT Sans" panose="020B0604020202020204" pitchFamily="34" charset="-52"/>
              </a:rPr>
              <a:t>- </a:t>
            </a:r>
            <a:r>
              <a:rPr lang="ru-RU" sz="2700" b="0" i="0" dirty="0">
                <a:solidFill>
                  <a:srgbClr val="333333"/>
                </a:solidFill>
                <a:effectLst/>
                <a:latin typeface="PT Sans" panose="020B0604020202020204" pitchFamily="34" charset="-52"/>
              </a:rPr>
              <a:t>перестановка игрушек </a:t>
            </a:r>
            <a:r>
              <a:rPr lang="ru-RU" sz="2700" b="0" i="0" dirty="0" smtClean="0">
                <a:solidFill>
                  <a:srgbClr val="333333"/>
                </a:solidFill>
                <a:effectLst/>
                <a:latin typeface="PT Sans" panose="020B0604020202020204" pitchFamily="34" charset="-52"/>
              </a:rPr>
              <a:t>- новый кадр.</a:t>
            </a:r>
            <a:br>
              <a:rPr lang="ru-RU" sz="2700" b="0" i="0" dirty="0" smtClean="0">
                <a:solidFill>
                  <a:srgbClr val="333333"/>
                </a:solidFill>
                <a:effectLst/>
                <a:latin typeface="PT Sans" panose="020B0604020202020204" pitchFamily="34" charset="-52"/>
              </a:rPr>
            </a:br>
            <a:r>
              <a:rPr lang="ru-RU" sz="2700" b="0" i="0" dirty="0" smtClean="0">
                <a:solidFill>
                  <a:srgbClr val="333333"/>
                </a:solidFill>
                <a:effectLst/>
                <a:latin typeface="PT Sans" panose="020B0604020202020204" pitchFamily="34" charset="-52"/>
              </a:rPr>
              <a:t>   </a:t>
            </a:r>
            <a:r>
              <a:rPr lang="ru-RU" sz="2700" dirty="0" smtClean="0">
                <a:solidFill>
                  <a:srgbClr val="333333"/>
                </a:solidFill>
                <a:latin typeface="PT Sans" panose="020B0604020202020204" pitchFamily="34" charset="-52"/>
              </a:rPr>
              <a:t>Фильм </a:t>
            </a:r>
            <a:r>
              <a:rPr lang="ru-RU" sz="2700" b="0" i="0" dirty="0">
                <a:solidFill>
                  <a:srgbClr val="333333"/>
                </a:solidFill>
                <a:effectLst/>
                <a:latin typeface="PT Sans" panose="020B0604020202020204" pitchFamily="34" charset="-52"/>
              </a:rPr>
              <a:t>«Прибытие поезда» братьев Люмьер вышло на экраны всего за 2 года до этого. К сожалению, до наших дней запись мультфильма «Цирк лилипутов» не дошла, только фотография декораций.</a:t>
            </a:r>
            <a:r>
              <a:rPr lang="ru-RU" sz="2800" b="0" i="0" dirty="0">
                <a:solidFill>
                  <a:srgbClr val="333333"/>
                </a:solidFill>
                <a:effectLst/>
                <a:latin typeface="PT Sans" panose="020B0604020202020204" pitchFamily="34" charset="-52"/>
              </a:rPr>
              <a:t/>
            </a:r>
            <a:br>
              <a:rPr lang="ru-RU" sz="2800" b="0" i="0" dirty="0">
                <a:solidFill>
                  <a:srgbClr val="333333"/>
                </a:solidFill>
                <a:effectLst/>
                <a:latin typeface="PT Sans" panose="020B0604020202020204" pitchFamily="34" charset="-52"/>
              </a:rPr>
            </a:br>
            <a:r>
              <a:rPr lang="ru-RU" sz="2800" dirty="0"/>
              <a:t/>
            </a:r>
            <a:br>
              <a:rPr lang="ru-RU" sz="2800" dirty="0"/>
            </a:br>
            <a:endParaRPr lang="ru-RU" sz="4800" dirty="0"/>
          </a:p>
        </p:txBody>
      </p:sp>
      <p:pic>
        <p:nvPicPr>
          <p:cNvPr id="3" name="Рисунок 2">
            <a:extLst>
              <a:ext uri="{FF2B5EF4-FFF2-40B4-BE49-F238E27FC236}">
                <a16:creationId xmlns:a16="http://schemas.microsoft.com/office/drawing/2014/main" xmlns="" id="{D8B605CB-68EC-6696-ACB5-006FB775465F}"/>
              </a:ext>
            </a:extLst>
          </p:cNvPr>
          <p:cNvPicPr>
            <a:picLocks noChangeAspect="1"/>
          </p:cNvPicPr>
          <p:nvPr/>
        </p:nvPicPr>
        <p:blipFill>
          <a:blip r:embed="rId2"/>
          <a:stretch>
            <a:fillRect/>
          </a:stretch>
        </p:blipFill>
        <p:spPr>
          <a:xfrm>
            <a:off x="6478292" y="3318180"/>
            <a:ext cx="5554051" cy="3438222"/>
          </a:xfrm>
          <a:prstGeom prst="rect">
            <a:avLst/>
          </a:prstGeom>
        </p:spPr>
      </p:pic>
    </p:spTree>
    <p:extLst>
      <p:ext uri="{BB962C8B-B14F-4D97-AF65-F5344CB8AC3E}">
        <p14:creationId xmlns:p14="http://schemas.microsoft.com/office/powerpoint/2010/main" val="969246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0B02EBB-787F-DF45-D82A-3A5A29B8DF4B}"/>
              </a:ext>
            </a:extLst>
          </p:cNvPr>
          <p:cNvSpPr>
            <a:spLocks noGrp="1"/>
          </p:cNvSpPr>
          <p:nvPr>
            <p:ph type="title"/>
          </p:nvPr>
        </p:nvSpPr>
        <p:spPr>
          <a:xfrm>
            <a:off x="174172" y="365759"/>
            <a:ext cx="5107892" cy="6190023"/>
          </a:xfrm>
        </p:spPr>
        <p:txBody>
          <a:bodyPr>
            <a:normAutofit/>
          </a:bodyPr>
          <a:lstStyle/>
          <a:p>
            <a:pPr algn="just"/>
            <a:r>
              <a:rPr lang="ru-RU" sz="2200" b="1" i="0" dirty="0">
                <a:solidFill>
                  <a:srgbClr val="333333"/>
                </a:solidFill>
                <a:effectLst/>
                <a:latin typeface="PT Sans" panose="020B0503020203020204" pitchFamily="34" charset="-52"/>
              </a:rPr>
              <a:t>Первый нарисованный мультфильм</a:t>
            </a:r>
            <a:br>
              <a:rPr lang="ru-RU" sz="2200" b="1" i="0" dirty="0">
                <a:solidFill>
                  <a:srgbClr val="333333"/>
                </a:solidFill>
                <a:effectLst/>
                <a:latin typeface="PT Sans" panose="020B0503020203020204" pitchFamily="34" charset="-52"/>
              </a:rPr>
            </a:br>
            <a:r>
              <a:rPr lang="ru-RU" sz="2200" b="1" i="0" dirty="0" smtClean="0">
                <a:solidFill>
                  <a:srgbClr val="333333"/>
                </a:solidFill>
                <a:effectLst/>
                <a:latin typeface="PT Sans" panose="020B0503020203020204" pitchFamily="34" charset="-52"/>
              </a:rPr>
              <a:t>   </a:t>
            </a:r>
            <a:r>
              <a:rPr lang="ru-RU" sz="2200" b="0" i="0" dirty="0" smtClean="0">
                <a:solidFill>
                  <a:srgbClr val="333333"/>
                </a:solidFill>
                <a:effectLst/>
                <a:latin typeface="PT Sans" panose="020B0503020203020204" pitchFamily="34" charset="-52"/>
              </a:rPr>
              <a:t>В</a:t>
            </a:r>
            <a:r>
              <a:rPr lang="ru-RU" sz="2200" b="0" i="0" dirty="0">
                <a:solidFill>
                  <a:srgbClr val="333333"/>
                </a:solidFill>
                <a:effectLst/>
                <a:latin typeface="PT Sans" panose="020B0503020203020204" pitchFamily="34" charset="-52"/>
              </a:rPr>
              <a:t> 1900 году тот же </a:t>
            </a:r>
            <a:r>
              <a:rPr lang="ru-RU" sz="2200" b="0" i="0" dirty="0" err="1">
                <a:solidFill>
                  <a:srgbClr val="333333"/>
                </a:solidFill>
                <a:effectLst/>
                <a:latin typeface="PT Sans" panose="020B0503020203020204" pitchFamily="34" charset="-52"/>
              </a:rPr>
              <a:t>Блэктон</a:t>
            </a:r>
            <a:r>
              <a:rPr lang="ru-RU" sz="2200" b="0" i="0" dirty="0">
                <a:solidFill>
                  <a:srgbClr val="333333"/>
                </a:solidFill>
                <a:effectLst/>
                <a:latin typeface="PT Sans" panose="020B0503020203020204" pitchFamily="34" charset="-52"/>
              </a:rPr>
              <a:t> представил зрителям двухминутное видео «Очарованный рисунок». Считать его мультфильмом или нет, сказать сложно. На экране мы видим человека, который рисует портрет. Но выражение лица портрета меняется самостоятельно с помощью склейки кадров. </a:t>
            </a:r>
            <a:r>
              <a:rPr lang="ru-RU" sz="2200" dirty="0">
                <a:solidFill>
                  <a:srgbClr val="333333"/>
                </a:solidFill>
                <a:latin typeface="PT Sans" panose="020B0503020203020204" pitchFamily="34" charset="-52"/>
              </a:rPr>
              <a:t/>
            </a:r>
            <a:br>
              <a:rPr lang="ru-RU" sz="2200" dirty="0">
                <a:solidFill>
                  <a:srgbClr val="333333"/>
                </a:solidFill>
                <a:latin typeface="PT Sans" panose="020B0503020203020204" pitchFamily="34" charset="-52"/>
              </a:rPr>
            </a:br>
            <a:r>
              <a:rPr lang="ru-RU" sz="2200" dirty="0" smtClean="0">
                <a:solidFill>
                  <a:srgbClr val="333333"/>
                </a:solidFill>
                <a:latin typeface="PT Sans" panose="020B0503020203020204" pitchFamily="34" charset="-52"/>
              </a:rPr>
              <a:t>   </a:t>
            </a:r>
            <a:r>
              <a:rPr lang="ru-RU" sz="2200" b="0" i="0" dirty="0" smtClean="0">
                <a:solidFill>
                  <a:srgbClr val="333333"/>
                </a:solidFill>
                <a:effectLst/>
                <a:latin typeface="PT Sans" panose="020B0503020203020204" pitchFamily="34" charset="-52"/>
              </a:rPr>
              <a:t>В</a:t>
            </a:r>
            <a:r>
              <a:rPr lang="ru-RU" sz="2200" b="0" i="0" dirty="0">
                <a:solidFill>
                  <a:srgbClr val="333333"/>
                </a:solidFill>
                <a:effectLst/>
                <a:latin typeface="PT Sans" panose="020B0503020203020204" pitchFamily="34" charset="-52"/>
              </a:rPr>
              <a:t> 1906 году </a:t>
            </a:r>
            <a:r>
              <a:rPr lang="ru-RU" sz="2200" b="0" i="0" dirty="0" err="1">
                <a:solidFill>
                  <a:srgbClr val="333333"/>
                </a:solidFill>
                <a:effectLst/>
                <a:latin typeface="PT Sans" panose="020B0503020203020204" pitchFamily="34" charset="-52"/>
              </a:rPr>
              <a:t>Блэктон</a:t>
            </a:r>
            <a:r>
              <a:rPr lang="ru-RU" sz="2200" b="0" i="0" dirty="0">
                <a:solidFill>
                  <a:srgbClr val="333333"/>
                </a:solidFill>
                <a:effectLst/>
                <a:latin typeface="PT Sans" panose="020B0503020203020204" pitchFamily="34" charset="-52"/>
              </a:rPr>
              <a:t> снял еще один похожий мультфильм </a:t>
            </a:r>
            <a:r>
              <a:rPr lang="ru-RU" sz="2200" dirty="0" smtClean="0">
                <a:solidFill>
                  <a:srgbClr val="333333"/>
                </a:solidFill>
                <a:latin typeface="PT Sans" panose="020B0503020203020204" pitchFamily="34" charset="-52"/>
              </a:rPr>
              <a:t>- </a:t>
            </a:r>
            <a:r>
              <a:rPr lang="ru-RU" sz="2200" b="0" i="0" dirty="0" smtClean="0">
                <a:solidFill>
                  <a:srgbClr val="333333"/>
                </a:solidFill>
                <a:effectLst/>
                <a:latin typeface="PT Sans" panose="020B0503020203020204" pitchFamily="34" charset="-52"/>
              </a:rPr>
              <a:t>«</a:t>
            </a:r>
            <a:r>
              <a:rPr lang="ru-RU" sz="2200" b="0" i="0" dirty="0">
                <a:solidFill>
                  <a:srgbClr val="333333"/>
                </a:solidFill>
                <a:effectLst/>
                <a:latin typeface="PT Sans" panose="020B0503020203020204" pitchFamily="34" charset="-52"/>
              </a:rPr>
              <a:t>Комические фазы смешных лиц». Но в этих мультфильмах не было ни героя, ни сюжета</a:t>
            </a:r>
            <a:r>
              <a:rPr lang="ru-RU" sz="2200" b="0" i="0" dirty="0" smtClean="0">
                <a:solidFill>
                  <a:srgbClr val="333333"/>
                </a:solidFill>
                <a:effectLst/>
                <a:latin typeface="PT Sans" panose="020B0503020203020204" pitchFamily="34" charset="-52"/>
              </a:rPr>
              <a:t>.</a:t>
            </a:r>
            <a:endParaRPr lang="ru-RU" dirty="0"/>
          </a:p>
        </p:txBody>
      </p:sp>
      <p:pic>
        <p:nvPicPr>
          <p:cNvPr id="3" name="Рисунок 2">
            <a:extLst>
              <a:ext uri="{FF2B5EF4-FFF2-40B4-BE49-F238E27FC236}">
                <a16:creationId xmlns:a16="http://schemas.microsoft.com/office/drawing/2014/main" xmlns="" id="{43678E07-61EF-8648-D5D9-17AB88071E41}"/>
              </a:ext>
            </a:extLst>
          </p:cNvPr>
          <p:cNvPicPr>
            <a:picLocks noChangeAspect="1"/>
          </p:cNvPicPr>
          <p:nvPr/>
        </p:nvPicPr>
        <p:blipFill rotWithShape="1">
          <a:blip r:embed="rId2"/>
          <a:srcRect l="10714" r="10476"/>
          <a:stretch/>
        </p:blipFill>
        <p:spPr>
          <a:xfrm>
            <a:off x="5282063" y="1973944"/>
            <a:ext cx="6721251" cy="4797268"/>
          </a:xfrm>
          <a:prstGeom prst="rect">
            <a:avLst/>
          </a:prstGeom>
        </p:spPr>
      </p:pic>
    </p:spTree>
    <p:extLst>
      <p:ext uri="{BB962C8B-B14F-4D97-AF65-F5344CB8AC3E}">
        <p14:creationId xmlns:p14="http://schemas.microsoft.com/office/powerpoint/2010/main" val="2469997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4D5535B-3B22-AD82-890C-F5DA8F8664B7}"/>
              </a:ext>
            </a:extLst>
          </p:cNvPr>
          <p:cNvSpPr>
            <a:spLocks noGrp="1"/>
          </p:cNvSpPr>
          <p:nvPr>
            <p:ph type="title"/>
          </p:nvPr>
        </p:nvSpPr>
        <p:spPr>
          <a:xfrm>
            <a:off x="159657" y="0"/>
            <a:ext cx="4939285" cy="6540285"/>
          </a:xfrm>
        </p:spPr>
        <p:txBody>
          <a:bodyPr>
            <a:noAutofit/>
          </a:bodyPr>
          <a:lstStyle/>
          <a:p>
            <a:pPr algn="just"/>
            <a:r>
              <a:rPr lang="ru-RU" sz="2400" b="0" i="0" dirty="0" smtClean="0">
                <a:solidFill>
                  <a:srgbClr val="333333"/>
                </a:solidFill>
                <a:effectLst/>
                <a:latin typeface="PT Sans" panose="020B0503020203020204" pitchFamily="34" charset="-52"/>
              </a:rPr>
              <a:t>   Потому </a:t>
            </a:r>
            <a:r>
              <a:rPr lang="ru-RU" sz="2400" b="0" i="0" dirty="0">
                <a:solidFill>
                  <a:srgbClr val="333333"/>
                </a:solidFill>
                <a:effectLst/>
                <a:latin typeface="PT Sans" panose="020B0503020203020204" pitchFamily="34" charset="-52"/>
              </a:rPr>
              <a:t>первым полноценным мультфильмом все-таки считают «Фантасмагорию» французского изобретателя Эмиля Коля. </a:t>
            </a:r>
            <a:r>
              <a:rPr lang="ru-RU" sz="2400" b="0" i="0" dirty="0" smtClean="0">
                <a:solidFill>
                  <a:srgbClr val="333333"/>
                </a:solidFill>
                <a:effectLst/>
                <a:latin typeface="PT Sans" panose="020B0503020203020204" pitchFamily="34" charset="-52"/>
              </a:rPr>
              <a:t/>
            </a:r>
            <a:br>
              <a:rPr lang="ru-RU" sz="2400" b="0" i="0" dirty="0" smtClean="0">
                <a:solidFill>
                  <a:srgbClr val="333333"/>
                </a:solidFill>
                <a:effectLst/>
                <a:latin typeface="PT Sans" panose="020B0503020203020204" pitchFamily="34" charset="-52"/>
              </a:rPr>
            </a:br>
            <a:r>
              <a:rPr lang="ru-RU" sz="2400" dirty="0">
                <a:solidFill>
                  <a:srgbClr val="333333"/>
                </a:solidFill>
                <a:latin typeface="PT Sans" panose="020B0503020203020204" pitchFamily="34" charset="-52"/>
              </a:rPr>
              <a:t> </a:t>
            </a:r>
            <a:r>
              <a:rPr lang="ru-RU" sz="2400" dirty="0" smtClean="0">
                <a:solidFill>
                  <a:srgbClr val="333333"/>
                </a:solidFill>
                <a:latin typeface="PT Sans" panose="020B0503020203020204" pitchFamily="34" charset="-52"/>
              </a:rPr>
              <a:t>  </a:t>
            </a:r>
            <a:r>
              <a:rPr lang="ru-RU" sz="2400" b="0" i="0" dirty="0" smtClean="0">
                <a:solidFill>
                  <a:srgbClr val="333333"/>
                </a:solidFill>
                <a:effectLst/>
                <a:latin typeface="PT Sans" panose="020B0503020203020204" pitchFamily="34" charset="-52"/>
              </a:rPr>
              <a:t>Этот </a:t>
            </a:r>
            <a:r>
              <a:rPr lang="ru-RU" sz="2400" b="0" i="0" dirty="0">
                <a:solidFill>
                  <a:srgbClr val="333333"/>
                </a:solidFill>
                <a:effectLst/>
                <a:latin typeface="PT Sans" panose="020B0503020203020204" pitchFamily="34" charset="-52"/>
              </a:rPr>
              <a:t>мультфильм показали в кинотеатрах в 1908 году, в нем уже было минимальное развитие сюжета и свой герой, по действиям которого можно составить мнение о характере. Двухминутная лента произвела впечатление на зрителей, анимация начала свой длинный путь.</a:t>
            </a:r>
            <a:endParaRPr lang="ru-RU" sz="2400" dirty="0"/>
          </a:p>
        </p:txBody>
      </p:sp>
      <p:pic>
        <p:nvPicPr>
          <p:cNvPr id="1026" name="Picture 2">
            <a:extLst>
              <a:ext uri="{FF2B5EF4-FFF2-40B4-BE49-F238E27FC236}">
                <a16:creationId xmlns:a16="http://schemas.microsoft.com/office/drawing/2014/main" xmlns="" id="{97F054C4-4F77-B6C0-BFAF-F312246F4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39" y="1691323"/>
            <a:ext cx="6679707" cy="5006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109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3B042BF-C0B0-E28B-C42B-1440F6FB11EE}"/>
              </a:ext>
            </a:extLst>
          </p:cNvPr>
          <p:cNvSpPr>
            <a:spLocks noGrp="1"/>
          </p:cNvSpPr>
          <p:nvPr>
            <p:ph type="title"/>
          </p:nvPr>
        </p:nvSpPr>
        <p:spPr>
          <a:xfrm>
            <a:off x="217713" y="365760"/>
            <a:ext cx="5392673" cy="6347323"/>
          </a:xfrm>
        </p:spPr>
        <p:txBody>
          <a:bodyPr>
            <a:normAutofit fontScale="90000"/>
          </a:bodyPr>
          <a:lstStyle/>
          <a:p>
            <a:pPr algn="just"/>
            <a:r>
              <a:rPr lang="ru-RU" sz="2200" b="1" i="0" dirty="0">
                <a:solidFill>
                  <a:srgbClr val="333333"/>
                </a:solidFill>
                <a:effectLst/>
                <a:latin typeface="PT Sans" panose="020B0503020203020204" pitchFamily="34" charset="-52"/>
              </a:rPr>
              <a:t>Первый советский мультфильм</a:t>
            </a:r>
            <a:r>
              <a:rPr lang="ru-RU" sz="2000" b="1" i="0" dirty="0">
                <a:solidFill>
                  <a:srgbClr val="333333"/>
                </a:solidFill>
                <a:effectLst/>
                <a:latin typeface="PT Sans" panose="020B0503020203020204" pitchFamily="34" charset="-52"/>
              </a:rPr>
              <a:t/>
            </a:r>
            <a:br>
              <a:rPr lang="ru-RU" sz="2000" b="1" i="0" dirty="0">
                <a:solidFill>
                  <a:srgbClr val="333333"/>
                </a:solidFill>
                <a:effectLst/>
                <a:latin typeface="PT Sans" panose="020B0503020203020204" pitchFamily="34" charset="-52"/>
              </a:rPr>
            </a:br>
            <a:r>
              <a:rPr lang="ru-RU" sz="2000" b="1" i="0" dirty="0" smtClean="0">
                <a:solidFill>
                  <a:srgbClr val="333333"/>
                </a:solidFill>
                <a:effectLst/>
                <a:latin typeface="PT Sans" panose="020B0503020203020204" pitchFamily="34" charset="-52"/>
              </a:rPr>
              <a:t>   </a:t>
            </a:r>
            <a:r>
              <a:rPr lang="ru-RU" sz="2200" b="0" i="0" dirty="0" smtClean="0">
                <a:solidFill>
                  <a:srgbClr val="333333"/>
                </a:solidFill>
                <a:effectLst/>
                <a:latin typeface="PT Sans" panose="020B0503020203020204" pitchFamily="34" charset="-52"/>
              </a:rPr>
              <a:t>«</a:t>
            </a:r>
            <a:r>
              <a:rPr lang="ru-RU" sz="2200" b="0" i="0" dirty="0">
                <a:solidFill>
                  <a:srgbClr val="333333"/>
                </a:solidFill>
                <a:effectLst/>
                <a:latin typeface="PT Sans" panose="020B0503020203020204" pitchFamily="34" charset="-52"/>
              </a:rPr>
              <a:t>Прекрасная </a:t>
            </a:r>
            <a:r>
              <a:rPr lang="ru-RU" sz="2200" b="0" i="0" dirty="0" err="1">
                <a:solidFill>
                  <a:srgbClr val="333333"/>
                </a:solidFill>
                <a:effectLst/>
                <a:latin typeface="PT Sans" panose="020B0503020203020204" pitchFamily="34" charset="-52"/>
              </a:rPr>
              <a:t>Люканида</a:t>
            </a:r>
            <a:r>
              <a:rPr lang="ru-RU" sz="2200" b="0" i="0" dirty="0">
                <a:solidFill>
                  <a:srgbClr val="333333"/>
                </a:solidFill>
                <a:effectLst/>
                <a:latin typeface="PT Sans" panose="020B0503020203020204" pitchFamily="34" charset="-52"/>
              </a:rPr>
              <a:t>, или Война рогачей с усачами» была создана Владиславом </a:t>
            </a:r>
            <a:r>
              <a:rPr lang="ru-RU" sz="2200" b="0" i="0" dirty="0" err="1">
                <a:solidFill>
                  <a:srgbClr val="333333"/>
                </a:solidFill>
                <a:effectLst/>
                <a:latin typeface="PT Sans" panose="020B0503020203020204" pitchFamily="34" charset="-52"/>
              </a:rPr>
              <a:t>Старевичем</a:t>
            </a:r>
            <a:r>
              <a:rPr lang="ru-RU" sz="2200" b="0" i="0" dirty="0">
                <a:solidFill>
                  <a:srgbClr val="333333"/>
                </a:solidFill>
                <a:effectLst/>
                <a:latin typeface="PT Sans" panose="020B0503020203020204" pitchFamily="34" charset="-52"/>
              </a:rPr>
              <a:t> в 1912 году. Кстати, это еще и первая анимационная сатира! </a:t>
            </a:r>
            <a:r>
              <a:rPr lang="ru-RU" sz="2200" b="0" i="0" dirty="0" err="1">
                <a:solidFill>
                  <a:srgbClr val="333333"/>
                </a:solidFill>
                <a:effectLst/>
                <a:latin typeface="PT Sans" panose="020B0503020203020204" pitchFamily="34" charset="-52"/>
              </a:rPr>
              <a:t>Старевич</a:t>
            </a:r>
            <a:r>
              <a:rPr lang="ru-RU" sz="2200" b="0" i="0" dirty="0">
                <a:solidFill>
                  <a:srgbClr val="333333"/>
                </a:solidFill>
                <a:effectLst/>
                <a:latin typeface="PT Sans" panose="020B0503020203020204" pitchFamily="34" charset="-52"/>
              </a:rPr>
              <a:t> делал свой мультфильм пародией на засилье псевдоисторических сюжетов из аристократической жизни в кинематографе того </a:t>
            </a:r>
            <a:r>
              <a:rPr lang="ru-RU" sz="2200" b="0" i="0" dirty="0" smtClean="0">
                <a:solidFill>
                  <a:srgbClr val="333333"/>
                </a:solidFill>
                <a:effectLst/>
                <a:latin typeface="PT Sans" panose="020B0503020203020204" pitchFamily="34" charset="-52"/>
              </a:rPr>
              <a:t>времени.</a:t>
            </a:r>
            <a:br>
              <a:rPr lang="ru-RU" sz="2200" b="0" i="0" dirty="0" smtClean="0">
                <a:solidFill>
                  <a:srgbClr val="333333"/>
                </a:solidFill>
                <a:effectLst/>
                <a:latin typeface="PT Sans" panose="020B0503020203020204" pitchFamily="34" charset="-52"/>
              </a:rPr>
            </a:br>
            <a:r>
              <a:rPr lang="ru-RU" sz="2200" dirty="0">
                <a:solidFill>
                  <a:srgbClr val="333333"/>
                </a:solidFill>
                <a:latin typeface="PT Sans" panose="020B0503020203020204" pitchFamily="34" charset="-52"/>
              </a:rPr>
              <a:t> </a:t>
            </a:r>
            <a:r>
              <a:rPr lang="ru-RU" sz="2200" dirty="0" smtClean="0">
                <a:solidFill>
                  <a:srgbClr val="333333"/>
                </a:solidFill>
                <a:latin typeface="PT Sans" panose="020B0503020203020204" pitchFamily="34" charset="-52"/>
              </a:rPr>
              <a:t>  </a:t>
            </a:r>
            <a:r>
              <a:rPr lang="ru-RU" sz="2200" b="0" i="0" dirty="0" smtClean="0">
                <a:solidFill>
                  <a:srgbClr val="333333"/>
                </a:solidFill>
                <a:effectLst/>
                <a:latin typeface="PT Sans" panose="020B0503020203020204" pitchFamily="34" charset="-52"/>
              </a:rPr>
              <a:t>В</a:t>
            </a:r>
            <a:r>
              <a:rPr lang="ru-RU" sz="2200" b="0" i="0" dirty="0">
                <a:solidFill>
                  <a:srgbClr val="333333"/>
                </a:solidFill>
                <a:effectLst/>
                <a:latin typeface="PT Sans" panose="020B0503020203020204" pitchFamily="34" charset="-52"/>
              </a:rPr>
              <a:t> центре сюжета </a:t>
            </a:r>
            <a:r>
              <a:rPr lang="ru-RU" sz="2200" b="0" i="0" dirty="0" smtClean="0">
                <a:solidFill>
                  <a:srgbClr val="333333"/>
                </a:solidFill>
                <a:effectLst/>
                <a:latin typeface="PT Sans" panose="020B0503020203020204" pitchFamily="34" charset="-52"/>
              </a:rPr>
              <a:t>- </a:t>
            </a:r>
            <a:r>
              <a:rPr lang="ru-RU" sz="2200" b="0" i="0" dirty="0">
                <a:solidFill>
                  <a:srgbClr val="333333"/>
                </a:solidFill>
                <a:effectLst/>
                <a:latin typeface="PT Sans" panose="020B0503020203020204" pitchFamily="34" charset="-52"/>
              </a:rPr>
              <a:t>любовный треугольник, на фоне которого происходит та самая битва рогачей с усачами. Ножки и ручки жуков были сделаны из проволоки и прикреплены к тельцам с помощью воска. То, что жуки не живые, кстати, поняли далеко не все. Очень многие газеты восхищались трудолюбию «</a:t>
            </a:r>
            <a:r>
              <a:rPr lang="ru-RU" sz="2200" b="0" i="0" dirty="0" err="1">
                <a:solidFill>
                  <a:srgbClr val="333333"/>
                </a:solidFill>
                <a:effectLst/>
                <a:latin typeface="PT Sans" panose="020B0503020203020204" pitchFamily="34" charset="-52"/>
              </a:rPr>
              <a:t>жучиного</a:t>
            </a:r>
            <a:r>
              <a:rPr lang="ru-RU" sz="2200" b="0" i="0" dirty="0">
                <a:solidFill>
                  <a:srgbClr val="333333"/>
                </a:solidFill>
                <a:effectLst/>
                <a:latin typeface="PT Sans" panose="020B0503020203020204" pitchFamily="34" charset="-52"/>
              </a:rPr>
              <a:t>» дрессировщика.</a:t>
            </a:r>
            <a:r>
              <a:rPr lang="ru-RU" b="0" i="0" dirty="0">
                <a:solidFill>
                  <a:srgbClr val="333333"/>
                </a:solidFill>
                <a:effectLst/>
                <a:latin typeface="PT Sans" panose="020B0503020203020204" pitchFamily="34" charset="-52"/>
              </a:rPr>
              <a:t/>
            </a:r>
            <a:br>
              <a:rPr lang="ru-RU" b="0" i="0" dirty="0">
                <a:solidFill>
                  <a:srgbClr val="333333"/>
                </a:solidFill>
                <a:effectLst/>
                <a:latin typeface="PT Sans" panose="020B0503020203020204" pitchFamily="34" charset="-52"/>
              </a:rPr>
            </a:br>
            <a:endParaRPr lang="ru-RU" dirty="0"/>
          </a:p>
        </p:txBody>
      </p:sp>
      <p:pic>
        <p:nvPicPr>
          <p:cNvPr id="3" name="Рисунок 2">
            <a:extLst>
              <a:ext uri="{FF2B5EF4-FFF2-40B4-BE49-F238E27FC236}">
                <a16:creationId xmlns:a16="http://schemas.microsoft.com/office/drawing/2014/main" xmlns="" id="{0A680A76-AA23-372E-7323-906A8B1C1C99}"/>
              </a:ext>
            </a:extLst>
          </p:cNvPr>
          <p:cNvPicPr>
            <a:picLocks noChangeAspect="1"/>
          </p:cNvPicPr>
          <p:nvPr/>
        </p:nvPicPr>
        <p:blipFill>
          <a:blip r:embed="rId2"/>
          <a:stretch>
            <a:fillRect/>
          </a:stretch>
        </p:blipFill>
        <p:spPr>
          <a:xfrm>
            <a:off x="5762171" y="2053996"/>
            <a:ext cx="6212116" cy="4659087"/>
          </a:xfrm>
          <a:prstGeom prst="rect">
            <a:avLst/>
          </a:prstGeom>
        </p:spPr>
      </p:pic>
    </p:spTree>
    <p:extLst>
      <p:ext uri="{BB962C8B-B14F-4D97-AF65-F5344CB8AC3E}">
        <p14:creationId xmlns:p14="http://schemas.microsoft.com/office/powerpoint/2010/main" val="3132658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1832E79-60A9-021B-6E99-9385D2A8133E}"/>
              </a:ext>
            </a:extLst>
          </p:cNvPr>
          <p:cNvSpPr txBox="1"/>
          <p:nvPr/>
        </p:nvSpPr>
        <p:spPr>
          <a:xfrm>
            <a:off x="159658" y="203201"/>
            <a:ext cx="11836400" cy="2308324"/>
          </a:xfrm>
          <a:prstGeom prst="rect">
            <a:avLst/>
          </a:prstGeom>
          <a:noFill/>
        </p:spPr>
        <p:txBody>
          <a:bodyPr wrap="square">
            <a:spAutoFit/>
          </a:bodyPr>
          <a:lstStyle/>
          <a:p>
            <a:pPr algn="l"/>
            <a:r>
              <a:rPr lang="ru-RU" b="1" i="0" dirty="0">
                <a:solidFill>
                  <a:srgbClr val="333333"/>
                </a:solidFill>
                <a:effectLst/>
                <a:latin typeface="PT Sans" panose="020B0503020203020204" pitchFamily="34" charset="-52"/>
              </a:rPr>
              <a:t>Первый цветной мультфильм</a:t>
            </a:r>
          </a:p>
          <a:p>
            <a:pPr algn="just"/>
            <a:r>
              <a:rPr lang="ru-RU" b="0" i="0" dirty="0" smtClean="0">
                <a:solidFill>
                  <a:srgbClr val="333333"/>
                </a:solidFill>
                <a:effectLst/>
                <a:latin typeface="PT Sans" panose="020B0503020203020204" pitchFamily="34" charset="-52"/>
              </a:rPr>
              <a:t>   Первый </a:t>
            </a:r>
            <a:r>
              <a:rPr lang="ru-RU" b="0" i="0" dirty="0">
                <a:solidFill>
                  <a:srgbClr val="333333"/>
                </a:solidFill>
                <a:effectLst/>
                <a:latin typeface="PT Sans" panose="020B0503020203020204" pitchFamily="34" charset="-52"/>
              </a:rPr>
              <a:t>цветной мультфильм вышел, конечно, на студии Disney. Мультик «Цветы и деревья» появился в кино в 1932 году, его показывали перед фильмом «Странный перерыв». Мультфильм стал первым лауреатом премии «Оскар» в категории короткометражных мультфильмов, поразив киноакадемию своей яркостью и новизной. Изначально его сняли черно-белым, но Уолт Дисней, открыв для себя возможности трехцветного процесса «</a:t>
            </a:r>
            <a:r>
              <a:rPr lang="ru-RU" b="0" i="0" dirty="0" err="1">
                <a:solidFill>
                  <a:srgbClr val="333333"/>
                </a:solidFill>
                <a:effectLst/>
                <a:latin typeface="PT Sans" panose="020B0503020203020204" pitchFamily="34" charset="-52"/>
              </a:rPr>
              <a:t>Техниколора</a:t>
            </a:r>
            <a:r>
              <a:rPr lang="ru-RU" b="0" i="0" dirty="0">
                <a:solidFill>
                  <a:srgbClr val="333333"/>
                </a:solidFill>
                <a:effectLst/>
                <a:latin typeface="PT Sans" panose="020B0503020203020204" pitchFamily="34" charset="-52"/>
              </a:rPr>
              <a:t>», приказал переснять мультфильм уже в цвете. А первый цветной фильм вышел только в 1934 году. Так что с яркой анимацией зрители познакомились раньше, чем с цветным кинематографом.</a:t>
            </a:r>
          </a:p>
        </p:txBody>
      </p:sp>
      <p:pic>
        <p:nvPicPr>
          <p:cNvPr id="6" name="Рисунок 5">
            <a:extLst>
              <a:ext uri="{FF2B5EF4-FFF2-40B4-BE49-F238E27FC236}">
                <a16:creationId xmlns:a16="http://schemas.microsoft.com/office/drawing/2014/main" xmlns="" id="{BFF0EF67-F13C-65E0-379E-D9137573083E}"/>
              </a:ext>
            </a:extLst>
          </p:cNvPr>
          <p:cNvPicPr>
            <a:picLocks noChangeAspect="1"/>
          </p:cNvPicPr>
          <p:nvPr/>
        </p:nvPicPr>
        <p:blipFill rotWithShape="1">
          <a:blip r:embed="rId2"/>
          <a:srcRect l="12500" r="12381"/>
          <a:stretch/>
        </p:blipFill>
        <p:spPr>
          <a:xfrm>
            <a:off x="5798456" y="2234526"/>
            <a:ext cx="6037835" cy="4521200"/>
          </a:xfrm>
          <a:prstGeom prst="rect">
            <a:avLst/>
          </a:prstGeom>
        </p:spPr>
      </p:pic>
      <p:pic>
        <p:nvPicPr>
          <p:cNvPr id="4" name="Рисунок 3">
            <a:extLst>
              <a:ext uri="{FF2B5EF4-FFF2-40B4-BE49-F238E27FC236}">
                <a16:creationId xmlns:a16="http://schemas.microsoft.com/office/drawing/2014/main" xmlns="" id="{1710FAD7-F7E1-9167-6192-1B35EAAA0439}"/>
              </a:ext>
            </a:extLst>
          </p:cNvPr>
          <p:cNvPicPr>
            <a:picLocks noChangeAspect="1"/>
          </p:cNvPicPr>
          <p:nvPr/>
        </p:nvPicPr>
        <p:blipFill rotWithShape="1">
          <a:blip r:embed="rId3"/>
          <a:srcRect l="42708" t="5079" r="3711" b="7301"/>
          <a:stretch/>
        </p:blipFill>
        <p:spPr>
          <a:xfrm>
            <a:off x="355709" y="2218435"/>
            <a:ext cx="3697514" cy="4528908"/>
          </a:xfrm>
          <a:prstGeom prst="rect">
            <a:avLst/>
          </a:prstGeom>
        </p:spPr>
      </p:pic>
    </p:spTree>
    <p:extLst>
      <p:ext uri="{BB962C8B-B14F-4D97-AF65-F5344CB8AC3E}">
        <p14:creationId xmlns:p14="http://schemas.microsoft.com/office/powerpoint/2010/main" val="3257013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279B424-EB87-AF8D-F6FD-C0EB0A3AAF4B}"/>
              </a:ext>
            </a:extLst>
          </p:cNvPr>
          <p:cNvSpPr>
            <a:spLocks noGrp="1"/>
          </p:cNvSpPr>
          <p:nvPr>
            <p:ph type="title"/>
          </p:nvPr>
        </p:nvSpPr>
        <p:spPr>
          <a:xfrm>
            <a:off x="145143" y="365760"/>
            <a:ext cx="12046857" cy="1608183"/>
          </a:xfrm>
        </p:spPr>
        <p:txBody>
          <a:bodyPr>
            <a:normAutofit fontScale="90000"/>
          </a:bodyPr>
          <a:lstStyle/>
          <a:p>
            <a:r>
              <a:rPr lang="ru-RU" sz="2200" b="1" i="0" dirty="0">
                <a:solidFill>
                  <a:srgbClr val="333333"/>
                </a:solidFill>
                <a:effectLst/>
                <a:latin typeface="PT Sans" panose="020B0503020203020204" pitchFamily="34" charset="-52"/>
              </a:rPr>
              <a:t>Первый мультфильм студии «Союзмультфильм»</a:t>
            </a:r>
            <a:br>
              <a:rPr lang="ru-RU" sz="2200" b="1" i="0" dirty="0">
                <a:solidFill>
                  <a:srgbClr val="333333"/>
                </a:solidFill>
                <a:effectLst/>
                <a:latin typeface="PT Sans" panose="020B0503020203020204" pitchFamily="34" charset="-52"/>
              </a:rPr>
            </a:br>
            <a:r>
              <a:rPr lang="ru-RU" sz="2200" b="1" i="0" dirty="0" smtClean="0">
                <a:solidFill>
                  <a:srgbClr val="333333"/>
                </a:solidFill>
                <a:effectLst/>
                <a:latin typeface="PT Sans" panose="020B0503020203020204" pitchFamily="34" charset="-52"/>
              </a:rPr>
              <a:t>   </a:t>
            </a:r>
            <a:r>
              <a:rPr lang="ru-RU" sz="2200" b="0" i="0" dirty="0" smtClean="0">
                <a:solidFill>
                  <a:srgbClr val="333333"/>
                </a:solidFill>
                <a:effectLst/>
                <a:latin typeface="PT Sans" panose="020B0503020203020204" pitchFamily="34" charset="-52"/>
              </a:rPr>
              <a:t>Когда-то </a:t>
            </a:r>
            <a:r>
              <a:rPr lang="ru-RU" sz="2200" b="0" i="0" dirty="0">
                <a:solidFill>
                  <a:srgbClr val="333333"/>
                </a:solidFill>
                <a:effectLst/>
                <a:latin typeface="PT Sans" panose="020B0503020203020204" pitchFamily="34" charset="-52"/>
              </a:rPr>
              <a:t>давным-давно «Союзмультфильм» назывался еще «</a:t>
            </a:r>
            <a:r>
              <a:rPr lang="ru-RU" sz="2200" b="0" i="0" dirty="0" err="1">
                <a:solidFill>
                  <a:srgbClr val="333333"/>
                </a:solidFill>
                <a:effectLst/>
                <a:latin typeface="PT Sans" panose="020B0503020203020204" pitchFamily="34" charset="-52"/>
              </a:rPr>
              <a:t>Союздетмультфильмом</a:t>
            </a:r>
            <a:r>
              <a:rPr lang="ru-RU" sz="2200" b="0" i="0" dirty="0">
                <a:solidFill>
                  <a:srgbClr val="333333"/>
                </a:solidFill>
                <a:effectLst/>
                <a:latin typeface="PT Sans" panose="020B0503020203020204" pitchFamily="34" charset="-52"/>
              </a:rPr>
              <a:t>». И в 1936 году вышел первый мультфильм студии </a:t>
            </a:r>
            <a:r>
              <a:rPr lang="ru-RU" sz="2200" b="0" i="0" dirty="0" smtClean="0">
                <a:solidFill>
                  <a:srgbClr val="333333"/>
                </a:solidFill>
                <a:effectLst/>
                <a:latin typeface="PT Sans" panose="020B0503020203020204" pitchFamily="34" charset="-52"/>
              </a:rPr>
              <a:t>- </a:t>
            </a:r>
            <a:r>
              <a:rPr lang="ru-RU" sz="2200" b="0" i="0" dirty="0">
                <a:solidFill>
                  <a:srgbClr val="333333"/>
                </a:solidFill>
                <a:effectLst/>
                <a:latin typeface="PT Sans" panose="020B0503020203020204" pitchFamily="34" charset="-52"/>
              </a:rPr>
              <a:t>«В Африке жарко». Короткий мультик о том, как в Африке звери изнывают от жары и хотят мороженого. По стилю мультфильм напоминает Disney того времени. Тогда это был единственный пример того, как нужно делать детские мультфильмы.</a:t>
            </a:r>
            <a:r>
              <a:rPr lang="ru-RU" b="0" i="0" dirty="0">
                <a:solidFill>
                  <a:srgbClr val="333333"/>
                </a:solidFill>
                <a:effectLst/>
                <a:latin typeface="PT Sans" panose="020B0503020203020204" pitchFamily="34" charset="-52"/>
              </a:rPr>
              <a:t/>
            </a:r>
            <a:br>
              <a:rPr lang="ru-RU" b="0" i="0" dirty="0">
                <a:solidFill>
                  <a:srgbClr val="333333"/>
                </a:solidFill>
                <a:effectLst/>
                <a:latin typeface="PT Sans" panose="020B0503020203020204" pitchFamily="34" charset="-52"/>
              </a:rPr>
            </a:br>
            <a:endParaRPr lang="ru-RU" dirty="0"/>
          </a:p>
        </p:txBody>
      </p:sp>
      <p:pic>
        <p:nvPicPr>
          <p:cNvPr id="3" name="Рисунок 2">
            <a:extLst>
              <a:ext uri="{FF2B5EF4-FFF2-40B4-BE49-F238E27FC236}">
                <a16:creationId xmlns:a16="http://schemas.microsoft.com/office/drawing/2014/main" xmlns="" id="{B8EC2E60-5981-B8F6-22C7-29F4B19373EE}"/>
              </a:ext>
            </a:extLst>
          </p:cNvPr>
          <p:cNvPicPr>
            <a:picLocks noChangeAspect="1"/>
          </p:cNvPicPr>
          <p:nvPr/>
        </p:nvPicPr>
        <p:blipFill rotWithShape="1">
          <a:blip r:embed="rId2"/>
          <a:srcRect l="11003" r="10856"/>
          <a:stretch/>
        </p:blipFill>
        <p:spPr>
          <a:xfrm>
            <a:off x="6490841" y="1973943"/>
            <a:ext cx="5094514" cy="4533253"/>
          </a:xfrm>
          <a:prstGeom prst="rect">
            <a:avLst/>
          </a:prstGeom>
        </p:spPr>
      </p:pic>
      <p:pic>
        <p:nvPicPr>
          <p:cNvPr id="4" name="Рисунок 3">
            <a:extLst>
              <a:ext uri="{FF2B5EF4-FFF2-40B4-BE49-F238E27FC236}">
                <a16:creationId xmlns:a16="http://schemas.microsoft.com/office/drawing/2014/main" xmlns="" id="{ED69FFD5-B0F7-E418-0BD1-05A1F40B7914}"/>
              </a:ext>
            </a:extLst>
          </p:cNvPr>
          <p:cNvPicPr>
            <a:picLocks noChangeAspect="1"/>
          </p:cNvPicPr>
          <p:nvPr/>
        </p:nvPicPr>
        <p:blipFill>
          <a:blip r:embed="rId3"/>
          <a:stretch>
            <a:fillRect/>
          </a:stretch>
        </p:blipFill>
        <p:spPr>
          <a:xfrm>
            <a:off x="261257" y="1973943"/>
            <a:ext cx="5439904" cy="4533253"/>
          </a:xfrm>
          <a:prstGeom prst="rect">
            <a:avLst/>
          </a:prstGeom>
        </p:spPr>
      </p:pic>
    </p:spTree>
    <p:extLst>
      <p:ext uri="{BB962C8B-B14F-4D97-AF65-F5344CB8AC3E}">
        <p14:creationId xmlns:p14="http://schemas.microsoft.com/office/powerpoint/2010/main" val="2290772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5B1A86D-9119-8CD0-3722-63F43DC0F33F}"/>
              </a:ext>
            </a:extLst>
          </p:cNvPr>
          <p:cNvSpPr>
            <a:spLocks noGrp="1"/>
          </p:cNvSpPr>
          <p:nvPr>
            <p:ph type="title"/>
          </p:nvPr>
        </p:nvSpPr>
        <p:spPr>
          <a:xfrm>
            <a:off x="6462793" y="1317356"/>
            <a:ext cx="5598577" cy="5418723"/>
          </a:xfrm>
        </p:spPr>
        <p:txBody>
          <a:bodyPr>
            <a:noAutofit/>
          </a:bodyPr>
          <a:lstStyle/>
          <a:p>
            <a:pPr algn="just"/>
            <a:r>
              <a:rPr lang="ru-RU" sz="2400" b="1" i="0" dirty="0">
                <a:solidFill>
                  <a:srgbClr val="333333"/>
                </a:solidFill>
                <a:effectLst/>
                <a:latin typeface="PT Sans" panose="020B0503020203020204" pitchFamily="34" charset="-52"/>
              </a:rPr>
              <a:t>Первый полнометражный мультфильм</a:t>
            </a:r>
            <a:br>
              <a:rPr lang="ru-RU" sz="2400" b="1" i="0" dirty="0">
                <a:solidFill>
                  <a:srgbClr val="333333"/>
                </a:solidFill>
                <a:effectLst/>
                <a:latin typeface="PT Sans" panose="020B0503020203020204" pitchFamily="34" charset="-52"/>
              </a:rPr>
            </a:br>
            <a:r>
              <a:rPr lang="ru-RU" sz="2400" b="1" i="0" dirty="0" smtClean="0">
                <a:solidFill>
                  <a:srgbClr val="333333"/>
                </a:solidFill>
                <a:effectLst/>
                <a:latin typeface="PT Sans" panose="020B0503020203020204" pitchFamily="34" charset="-52"/>
              </a:rPr>
              <a:t>   </a:t>
            </a:r>
            <a:r>
              <a:rPr lang="ru-RU" sz="2400" b="0" i="0" dirty="0" smtClean="0">
                <a:solidFill>
                  <a:srgbClr val="333333"/>
                </a:solidFill>
                <a:effectLst/>
                <a:latin typeface="PT Sans" panose="020B0503020203020204" pitchFamily="34" charset="-52"/>
              </a:rPr>
              <a:t>Конечно</a:t>
            </a:r>
            <a:r>
              <a:rPr lang="ru-RU" sz="2400" b="0" i="0" dirty="0">
                <a:solidFill>
                  <a:srgbClr val="333333"/>
                </a:solidFill>
                <a:effectLst/>
                <a:latin typeface="PT Sans" panose="020B0503020203020204" pitchFamily="34" charset="-52"/>
              </a:rPr>
              <a:t>, с заветной статуэткой со сцены сошел в 1937 году Уолт Дисней. Точнее с одной большой статуэткой и семью маленькими, так как премию выиграл мультфильм </a:t>
            </a:r>
            <a:r>
              <a:rPr lang="ru-RU" sz="2400" b="0" i="0" u="none" strike="noStrike" dirty="0">
                <a:solidFill>
                  <a:srgbClr val="428BCA"/>
                </a:solidFill>
                <a:effectLst/>
                <a:latin typeface="PT Sans" panose="020B0503020203020204" pitchFamily="34" charset="-52"/>
                <a:hlinkClick r:id="rId2"/>
              </a:rPr>
              <a:t>«Белоснежка и семь гномов»</a:t>
            </a:r>
            <a:r>
              <a:rPr lang="ru-RU" sz="2400" b="0" i="0" dirty="0">
                <a:solidFill>
                  <a:srgbClr val="333333"/>
                </a:solidFill>
                <a:effectLst/>
                <a:latin typeface="PT Sans" panose="020B0503020203020204" pitchFamily="34" charset="-52"/>
              </a:rPr>
              <a:t>. </a:t>
            </a:r>
            <a:r>
              <a:rPr lang="ru-RU" sz="2400" b="0" i="0" dirty="0" smtClean="0">
                <a:solidFill>
                  <a:srgbClr val="333333"/>
                </a:solidFill>
                <a:effectLst/>
                <a:latin typeface="PT Sans" panose="020B0503020203020204" pitchFamily="34" charset="-52"/>
              </a:rPr>
              <a:t>Этот </a:t>
            </a:r>
            <a:r>
              <a:rPr lang="ru-RU" sz="2400" b="0" i="0" dirty="0">
                <a:solidFill>
                  <a:srgbClr val="333333"/>
                </a:solidFill>
                <a:effectLst/>
                <a:latin typeface="PT Sans" panose="020B0503020203020204" pitchFamily="34" charset="-52"/>
              </a:rPr>
              <a:t>мультфильм был знаковым для развития анимации </a:t>
            </a:r>
            <a:r>
              <a:rPr lang="ru-RU" sz="2400" b="0" i="0" dirty="0" smtClean="0">
                <a:solidFill>
                  <a:srgbClr val="333333"/>
                </a:solidFill>
                <a:effectLst/>
                <a:latin typeface="PT Sans" panose="020B0503020203020204" pitchFamily="34" charset="-52"/>
              </a:rPr>
              <a:t>- </a:t>
            </a:r>
            <a:r>
              <a:rPr lang="ru-RU" sz="2400" b="0" i="0" dirty="0">
                <a:solidFill>
                  <a:srgbClr val="333333"/>
                </a:solidFill>
                <a:effectLst/>
                <a:latin typeface="PT Sans" panose="020B0503020203020204" pitchFamily="34" charset="-52"/>
              </a:rPr>
              <a:t>цветной, звуковой, сюжетный, полнометражный… Раньше все эти вещи не сочетались в одной картине. Так что «Оскар» за «новаторство и выдающиеся достижения в области анимации» был вполне заслуженным</a:t>
            </a:r>
            <a:r>
              <a:rPr lang="ru-RU" sz="2400" b="0" i="0" dirty="0" smtClean="0">
                <a:solidFill>
                  <a:srgbClr val="333333"/>
                </a:solidFill>
                <a:effectLst/>
                <a:latin typeface="PT Sans" panose="020B0503020203020204" pitchFamily="34" charset="-52"/>
              </a:rPr>
              <a:t>!</a:t>
            </a:r>
            <a:br>
              <a:rPr lang="ru-RU" sz="2400" b="0" i="0" dirty="0" smtClean="0">
                <a:solidFill>
                  <a:srgbClr val="333333"/>
                </a:solidFill>
                <a:effectLst/>
                <a:latin typeface="PT Sans" panose="020B0503020203020204" pitchFamily="34" charset="-52"/>
              </a:rPr>
            </a:br>
            <a:r>
              <a:rPr lang="ru-RU" b="0" i="0" dirty="0">
                <a:solidFill>
                  <a:srgbClr val="333333"/>
                </a:solidFill>
                <a:effectLst/>
                <a:latin typeface="PT Sans" panose="020B0503020203020204" pitchFamily="34" charset="-52"/>
              </a:rPr>
              <a:t/>
            </a:r>
            <a:br>
              <a:rPr lang="ru-RU" b="0" i="0" dirty="0">
                <a:solidFill>
                  <a:srgbClr val="333333"/>
                </a:solidFill>
                <a:effectLst/>
                <a:latin typeface="PT Sans" panose="020B0503020203020204" pitchFamily="34" charset="-52"/>
              </a:rPr>
            </a:br>
            <a:endParaRPr lang="ru-RU" dirty="0"/>
          </a:p>
        </p:txBody>
      </p:sp>
      <p:pic>
        <p:nvPicPr>
          <p:cNvPr id="3" name="Рисунок 2">
            <a:extLst>
              <a:ext uri="{FF2B5EF4-FFF2-40B4-BE49-F238E27FC236}">
                <a16:creationId xmlns:a16="http://schemas.microsoft.com/office/drawing/2014/main" xmlns="" id="{C15F301B-323F-49FD-0B88-C585274124D2}"/>
              </a:ext>
            </a:extLst>
          </p:cNvPr>
          <p:cNvPicPr>
            <a:picLocks noChangeAspect="1"/>
          </p:cNvPicPr>
          <p:nvPr/>
        </p:nvPicPr>
        <p:blipFill rotWithShape="1">
          <a:blip r:embed="rId3"/>
          <a:srcRect l="19161" t="-2540" r="19964" b="2540"/>
          <a:stretch/>
        </p:blipFill>
        <p:spPr>
          <a:xfrm>
            <a:off x="134059" y="1002740"/>
            <a:ext cx="6204747" cy="5733339"/>
          </a:xfrm>
          <a:prstGeom prst="rect">
            <a:avLst/>
          </a:prstGeom>
        </p:spPr>
      </p:pic>
    </p:spTree>
    <p:extLst>
      <p:ext uri="{BB962C8B-B14F-4D97-AF65-F5344CB8AC3E}">
        <p14:creationId xmlns:p14="http://schemas.microsoft.com/office/powerpoint/2010/main" val="1309036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9CA5434-FA41-5DF6-D029-B81578CE0AE9}"/>
              </a:ext>
            </a:extLst>
          </p:cNvPr>
          <p:cNvSpPr>
            <a:spLocks noGrp="1"/>
          </p:cNvSpPr>
          <p:nvPr>
            <p:ph type="title"/>
          </p:nvPr>
        </p:nvSpPr>
        <p:spPr>
          <a:xfrm>
            <a:off x="130630" y="365760"/>
            <a:ext cx="5929208" cy="6332707"/>
          </a:xfrm>
        </p:spPr>
        <p:txBody>
          <a:bodyPr>
            <a:normAutofit/>
          </a:bodyPr>
          <a:lstStyle/>
          <a:p>
            <a:pPr algn="just"/>
            <a:r>
              <a:rPr lang="ru-RU" sz="2200" b="1" i="0" dirty="0">
                <a:solidFill>
                  <a:srgbClr val="333333"/>
                </a:solidFill>
                <a:effectLst/>
                <a:latin typeface="PT Sans" panose="020B0503020203020204" pitchFamily="34" charset="-52"/>
              </a:rPr>
              <a:t>Первый мультфильм, созданный с помощью компьютера</a:t>
            </a:r>
            <a:br>
              <a:rPr lang="ru-RU" sz="2200" b="1" i="0" dirty="0">
                <a:solidFill>
                  <a:srgbClr val="333333"/>
                </a:solidFill>
                <a:effectLst/>
                <a:latin typeface="PT Sans" panose="020B0503020203020204" pitchFamily="34" charset="-52"/>
              </a:rPr>
            </a:br>
            <a:r>
              <a:rPr lang="ru-RU" sz="2200" b="1" i="0" dirty="0" smtClean="0">
                <a:solidFill>
                  <a:srgbClr val="333333"/>
                </a:solidFill>
                <a:effectLst/>
                <a:latin typeface="PT Sans" panose="020B0503020203020204" pitchFamily="34" charset="-52"/>
              </a:rPr>
              <a:t>   </a:t>
            </a:r>
            <a:r>
              <a:rPr lang="ru-RU" sz="2200" b="0" i="0" dirty="0" smtClean="0">
                <a:solidFill>
                  <a:srgbClr val="333333"/>
                </a:solidFill>
                <a:effectLst/>
                <a:latin typeface="PT Sans" panose="020B0503020203020204" pitchFamily="34" charset="-52"/>
              </a:rPr>
              <a:t>Первым </a:t>
            </a:r>
            <a:r>
              <a:rPr lang="ru-RU" sz="2200" b="0" i="0" dirty="0">
                <a:solidFill>
                  <a:srgbClr val="333333"/>
                </a:solidFill>
                <a:effectLst/>
                <a:latin typeface="PT Sans" panose="020B0503020203020204" pitchFamily="34" charset="-52"/>
              </a:rPr>
              <a:t>мультфильмом, который технически был создан на компьютере </a:t>
            </a:r>
            <a:r>
              <a:rPr lang="ru-RU" sz="2200" b="0" i="0" dirty="0" smtClean="0">
                <a:solidFill>
                  <a:srgbClr val="333333"/>
                </a:solidFill>
                <a:effectLst/>
                <a:latin typeface="PT Sans" panose="020B0503020203020204" pitchFamily="34" charset="-52"/>
              </a:rPr>
              <a:t>- </a:t>
            </a:r>
            <a:r>
              <a:rPr lang="ru-RU" sz="2200" b="0" i="0" dirty="0">
                <a:solidFill>
                  <a:srgbClr val="333333"/>
                </a:solidFill>
                <a:effectLst/>
                <a:latin typeface="PT Sans" panose="020B0503020203020204" pitchFamily="34" charset="-52"/>
              </a:rPr>
              <a:t>это советский мультфильм «Кошечка» 1968 года. В машину под названием БЭСМ-4 были введены уравнения, которые спрограммировали движения кошки. Кадры мультика напечатали на барабанном принтере АЦПУ-128, а после сфотографированы и дорисованы художником-мультипликатором. Сюжета там нет, и все же </a:t>
            </a:r>
            <a:r>
              <a:rPr lang="ru-RU" sz="2200" b="0" i="0" dirty="0" smtClean="0">
                <a:solidFill>
                  <a:srgbClr val="333333"/>
                </a:solidFill>
                <a:effectLst/>
                <a:latin typeface="PT Sans" panose="020B0503020203020204" pitchFamily="34" charset="-52"/>
              </a:rPr>
              <a:t>- </a:t>
            </a:r>
            <a:r>
              <a:rPr lang="ru-RU" sz="2200" b="0" i="0" dirty="0">
                <a:solidFill>
                  <a:srgbClr val="333333"/>
                </a:solidFill>
                <a:effectLst/>
                <a:latin typeface="PT Sans" panose="020B0503020203020204" pitchFamily="34" charset="-52"/>
              </a:rPr>
              <a:t>это был своеобразный прорыв.</a:t>
            </a:r>
            <a:r>
              <a:rPr lang="ru-RU" b="0" i="0" dirty="0">
                <a:solidFill>
                  <a:srgbClr val="333333"/>
                </a:solidFill>
                <a:effectLst/>
                <a:latin typeface="PT Sans" panose="020B0503020203020204" pitchFamily="34" charset="-52"/>
              </a:rPr>
              <a:t/>
            </a:r>
            <a:br>
              <a:rPr lang="ru-RU" b="0" i="0" dirty="0">
                <a:solidFill>
                  <a:srgbClr val="333333"/>
                </a:solidFill>
                <a:effectLst/>
                <a:latin typeface="PT Sans" panose="020B0503020203020204" pitchFamily="34" charset="-52"/>
              </a:rPr>
            </a:br>
            <a:endParaRPr lang="ru-RU" dirty="0"/>
          </a:p>
        </p:txBody>
      </p:sp>
      <p:pic>
        <p:nvPicPr>
          <p:cNvPr id="3" name="Рисунок 2">
            <a:extLst>
              <a:ext uri="{FF2B5EF4-FFF2-40B4-BE49-F238E27FC236}">
                <a16:creationId xmlns:a16="http://schemas.microsoft.com/office/drawing/2014/main" xmlns="" id="{795D9E9E-42F7-A630-282D-A6647807AD1E}"/>
              </a:ext>
            </a:extLst>
          </p:cNvPr>
          <p:cNvPicPr>
            <a:picLocks noChangeAspect="1"/>
          </p:cNvPicPr>
          <p:nvPr/>
        </p:nvPicPr>
        <p:blipFill rotWithShape="1">
          <a:blip r:embed="rId2"/>
          <a:srcRect l="26666" t="22762" r="18096" b="16603"/>
          <a:stretch/>
        </p:blipFill>
        <p:spPr>
          <a:xfrm>
            <a:off x="6241143" y="1894863"/>
            <a:ext cx="5834743" cy="4803604"/>
          </a:xfrm>
          <a:prstGeom prst="rect">
            <a:avLst/>
          </a:prstGeom>
        </p:spPr>
      </p:pic>
    </p:spTree>
    <p:extLst>
      <p:ext uri="{BB962C8B-B14F-4D97-AF65-F5344CB8AC3E}">
        <p14:creationId xmlns:p14="http://schemas.microsoft.com/office/powerpoint/2010/main" val="3915945109"/>
      </p:ext>
    </p:extLst>
  </p:cSld>
  <p:clrMapOvr>
    <a:masterClrMapping/>
  </p:clrMapOvr>
</p:sld>
</file>

<file path=ppt/theme/theme1.xml><?xml version="1.0" encoding="utf-8"?>
<a:theme xmlns:a="http://schemas.openxmlformats.org/drawingml/2006/main" name="DappledVTI">
  <a:themeElements>
    <a:clrScheme name="AnalogousFromDarkSeedLeftStep">
      <a:dk1>
        <a:srgbClr val="000000"/>
      </a:dk1>
      <a:lt1>
        <a:srgbClr val="FFFFFF"/>
      </a:lt1>
      <a:dk2>
        <a:srgbClr val="3B2E21"/>
      </a:dk2>
      <a:lt2>
        <a:srgbClr val="E7E2E8"/>
      </a:lt2>
      <a:accent1>
        <a:srgbClr val="46B620"/>
      </a:accent1>
      <a:accent2>
        <a:srgbClr val="7BAF13"/>
      </a:accent2>
      <a:accent3>
        <a:srgbClr val="AEA21F"/>
      </a:accent3>
      <a:accent4>
        <a:srgbClr val="D57617"/>
      </a:accent4>
      <a:accent5>
        <a:srgbClr val="E73929"/>
      </a:accent5>
      <a:accent6>
        <a:srgbClr val="D51757"/>
      </a:accent6>
      <a:hlink>
        <a:srgbClr val="BF5F3F"/>
      </a:hlink>
      <a:folHlink>
        <a:srgbClr val="7F7F7F"/>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appledVTI" id="{204FEFAB-F02B-4FE8-B509-C50A618B972D}" vid="{7EAEADA8-5A8E-45B2-B0E4-448EC7E7A94F}"/>
    </a:ext>
  </a:extLst>
</a:theme>
</file>

<file path=docProps/app.xml><?xml version="1.0" encoding="utf-8"?>
<Properties xmlns="http://schemas.openxmlformats.org/officeDocument/2006/extended-properties" xmlns:vt="http://schemas.openxmlformats.org/officeDocument/2006/docPropsVTypes">
  <Template>Integral</Template>
  <TotalTime>78</TotalTime>
  <Words>62</Words>
  <Application>Microsoft Office PowerPoint</Application>
  <PresentationFormat>Произвольный</PresentationFormat>
  <Paragraphs>13</Paragraphs>
  <Slides>13</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DappledVTI</vt:lpstr>
      <vt:lpstr>История анимации и мультипликации</vt:lpstr>
      <vt:lpstr>Первый мультфильм в мире    Первым мультфильмом в мире принято считать «Цирк лилипутов», который был показан небольшому кругу зрителей в 1898 году. Его создатели - Джон Стюарт Блэктон и Альберт Э. Смит. Этот мультфильм был кукольным, в нем использовались деревянные игрушки. Снят он был самым простейшим образом: кадр - перестановка игрушек - новый кадр.    Фильм «Прибытие поезда» братьев Люмьер вышло на экраны всего за 2 года до этого. К сожалению, до наших дней запись мультфильма «Цирк лилипутов» не дошла, только фотография декораций.  </vt:lpstr>
      <vt:lpstr>Первый нарисованный мультфильм    В 1900 году тот же Блэктон представил зрителям двухминутное видео «Очарованный рисунок». Считать его мультфильмом или нет, сказать сложно. На экране мы видим человека, который рисует портрет. Но выражение лица портрета меняется самостоятельно с помощью склейки кадров.     В 1906 году Блэктон снял еще один похожий мультфильм - «Комические фазы смешных лиц». Но в этих мультфильмах не было ни героя, ни сюжета.</vt:lpstr>
      <vt:lpstr>   Потому первым полноценным мультфильмом все-таки считают «Фантасмагорию» французского изобретателя Эмиля Коля.     Этот мультфильм показали в кинотеатрах в 1908 году, в нем уже было минимальное развитие сюжета и свой герой, по действиям которого можно составить мнение о характере. Двухминутная лента произвела впечатление на зрителей, анимация начала свой длинный путь.</vt:lpstr>
      <vt:lpstr>Первый советский мультфильм    «Прекрасная Люканида, или Война рогачей с усачами» была создана Владиславом Старевичем в 1912 году. Кстати, это еще и первая анимационная сатира! Старевич делал свой мультфильм пародией на засилье псевдоисторических сюжетов из аристократической жизни в кинематографе того времени.    В центре сюжета - любовный треугольник, на фоне которого происходит та самая битва рогачей с усачами. Ножки и ручки жуков были сделаны из проволоки и прикреплены к тельцам с помощью воска. То, что жуки не живые, кстати, поняли далеко не все. Очень многие газеты восхищались трудолюбию «жучиного» дрессировщика. </vt:lpstr>
      <vt:lpstr>Презентация PowerPoint</vt:lpstr>
      <vt:lpstr>Первый мультфильм студии «Союзмультфильм»    Когда-то давным-давно «Союзмультфильм» назывался еще «Союздетмультфильмом». И в 1936 году вышел первый мультфильм студии - «В Африке жарко». Короткий мультик о том, как в Африке звери изнывают от жары и хотят мороженого. По стилю мультфильм напоминает Disney того времени. Тогда это был единственный пример того, как нужно делать детские мультфильмы. </vt:lpstr>
      <vt:lpstr>Первый полнометражный мультфильм    Конечно, с заветной статуэткой со сцены сошел в 1937 году Уолт Дисней. Точнее с одной большой статуэткой и семью маленькими, так как премию выиграл мультфильм «Белоснежка и семь гномов». Этот мультфильм был знаковым для развития анимации - цветной, звуковой, сюжетный, полнометражный… Раньше все эти вещи не сочетались в одной картине. Так что «Оскар» за «новаторство и выдающиеся достижения в области анимации» был вполне заслуженным!  </vt:lpstr>
      <vt:lpstr>Первый мультфильм, созданный с помощью компьютера    Первым мультфильмом, который технически был создан на компьютере - это советский мультфильм «Кошечка» 1968 года. В машину под названием БЭСМ-4 были введены уравнения, которые спрограммировали движения кошки. Кадры мультика напечатали на барабанном принтере АЦПУ-128, а после сфотографированы и дорисованы художником-мультипликатором. Сюжета там нет, и все же - это был своеобразный прорыв. </vt:lpstr>
      <vt:lpstr>Первый 3D-мультфильм Первый мультфильм в такой привычной нам теперь объемной технике 3D — это «Приключения Андре и пчелки Уолли» 1984 года. Он был создан в анимационном отделе студии Lucasfilm (будущий Pixar). Короткометражка стала первым шагом на пути анимации из плоской в объемную. До первого полнометражного мультфильма студия прошла долгий путь в 11 лет. В 1995 году мы увидели на большом экране «Историю игрушек», первый полнометражный 3D мультфильм. И мир анимации изменился навсегда. </vt:lpstr>
      <vt:lpstr>Современные мультфильмы</vt:lpstr>
      <vt:lpstr>Презентация PowerPoint</vt:lpstr>
      <vt:lpstr>Спасибо за внимание!</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История анимации и мультипликации</dc:title>
  <dc:creator>Наталья Горева</dc:creator>
  <cp:lastModifiedBy>user</cp:lastModifiedBy>
  <cp:revision>4</cp:revision>
  <dcterms:created xsi:type="dcterms:W3CDTF">2022-10-16T20:06:45Z</dcterms:created>
  <dcterms:modified xsi:type="dcterms:W3CDTF">2025-02-09T14:48:35Z</dcterms:modified>
</cp:coreProperties>
</file>