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7A07-96C3-42AF-943D-953C86C3D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3557"/>
            <a:ext cx="9144000" cy="2387600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E38DF-F503-4E79-B1B0-16489708A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232"/>
            <a:ext cx="9144000" cy="1655762"/>
          </a:xfrm>
        </p:spPr>
        <p:txBody>
          <a:bodyPr>
            <a:normAutofit/>
          </a:bodyPr>
          <a:lstStyle>
            <a:lvl1pPr marL="0" indent="0" algn="ctr">
              <a:lnSpc>
                <a:spcPts val="3200"/>
              </a:lnSpc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D965B-87A4-4F43-BE02-800BCCDF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 anchor="ctr" anchorCtr="0"/>
          <a:lstStyle/>
          <a:p>
            <a:fld id="{403CB87E-4591-47A1-9046-CF63F17215EF}" type="datetime2">
              <a:rPr lang="en-US" smtClean="0"/>
              <a:t>Tuesday, April 19, 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ED35B-CBF1-40D9-BAA7-CF9E1E22B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67328" y="6217920"/>
            <a:ext cx="7196328" cy="640080"/>
          </a:xfrm>
        </p:spPr>
        <p:txBody>
          <a:bodyPr anchor="ctr" anchorCtr="0"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6653A-450D-4BDE-8718-99F2D931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3152" y="0"/>
            <a:ext cx="685800" cy="685800"/>
          </a:xfrm>
        </p:spPr>
        <p:txBody>
          <a:bodyPr/>
          <a:lstStyle>
            <a:lvl1pPr algn="ctr">
              <a:defRPr/>
            </a:lvl1pPr>
          </a:lstStyle>
          <a:p>
            <a:fld id="{3A4F6043-7A67-491B-98BC-F933DED72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353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D930A-6467-4C46-BA13-A0F5EC12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1977A-7872-4BE8-8C5C-D2099BEDB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B8191-8A0C-4077-9A2D-0255BF81A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F0E-8070-4DFE-A821-9A699EDBAD7E}" type="datetime2">
              <a:rPr lang="en-US" smtClean="0"/>
              <a:t>Tuesday, April 19,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41B40-57AC-45F3-9AAC-DC2BEBB12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D65F4-29FA-451A-878F-768E426A7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33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6A9FC-D582-4FC8-B641-9F77B4DD1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A1683-12F6-4BA6-AD1A-F98C60951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141D6-1E1A-4A54-A9B4-57F86865F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34AE-C7BF-46E5-A968-01C6641F6476}" type="datetime2">
              <a:rPr lang="en-US" smtClean="0"/>
              <a:t>Tuesday, April 19,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541D6-4702-4421-AEB2-D6CA3AADB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C9F43-CD60-4C38-94C9-0E6D3B722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48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4413-82C1-4EBC-8C6B-BC5F842D1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F029A-192E-4A44-ACC7-6C5212C77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5" y="1825625"/>
            <a:ext cx="10543031" cy="420638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1A7D4-E57E-4789-896B-B2A051BF94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3DE70B-B772-416E-A790-995760B1742E}" type="datetime2">
              <a:rPr lang="en-US" smtClean="0"/>
              <a:t>Tuesday, April 19, 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B63EE-3B35-4F8A-BDA3-E778BFE14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39EF2-7937-4C30-A883-7F7BD0280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277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AF4BC-D1E9-40F0-A26B-9EA9B6B69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1081941"/>
            <a:ext cx="10543032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974A6-FAB9-47DA-8F1A-701DFC8DF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3961666"/>
            <a:ext cx="10543032" cy="1500187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4E2B4-314C-4D4F-8938-E437A2EF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60CDE-A6F1-4138-AF12-ED09E8E5FB6B}" type="datetime2">
              <a:rPr lang="en-US" smtClean="0"/>
              <a:t>Tuesday, April 19,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42F23-6986-4A36-97F0-13F305A2D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BA1B9-2423-42BD-A553-DC5703F6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599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64F76-994F-4AB5-B17B-46C0C2FA5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69B3B-A540-4556-98C8-1F49704A7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624" y="1825625"/>
            <a:ext cx="5599176" cy="4206382"/>
          </a:xfrm>
        </p:spPr>
        <p:txBody>
          <a:bodyPr/>
          <a:lstStyle>
            <a:lvl1pPr marL="457200" indent="-457200">
              <a:buFont typeface="Wingdings 2" panose="05020102010507070707" pitchFamily="18" charset="2"/>
              <a:buChar char="¬"/>
              <a:defRPr/>
            </a:lvl1pPr>
            <a:lvl2pPr marL="800100" indent="-342900">
              <a:buFont typeface="Wingdings 2" panose="05020102010507070707" pitchFamily="18" charset="2"/>
              <a:buChar char="¬"/>
              <a:defRPr/>
            </a:lvl2pPr>
            <a:lvl3pPr marL="1257300" indent="-342900">
              <a:buFont typeface="Wingdings 2" panose="05020102010507070707" pitchFamily="18" charset="2"/>
              <a:buChar char="¬"/>
              <a:defRPr/>
            </a:lvl3pPr>
            <a:lvl4pPr marL="1657350" indent="-285750">
              <a:buFont typeface="Wingdings 2" panose="05020102010507070707" pitchFamily="18" charset="2"/>
              <a:buChar char="¬"/>
              <a:defRPr/>
            </a:lvl4pPr>
            <a:lvl5pPr marL="2114550" indent="-28575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C72438-7C63-48F2-9D6F-2461BFD6D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791456" cy="4206382"/>
          </a:xfrm>
        </p:spPr>
        <p:txBody>
          <a:bodyPr/>
          <a:lstStyle>
            <a:lvl1pPr marL="228600" indent="-228600">
              <a:buFont typeface="Wingdings 2" panose="05020102010507070707" pitchFamily="18" charset="2"/>
              <a:buChar char="¬"/>
              <a:defRPr/>
            </a:lvl1pPr>
            <a:lvl2pPr marL="685800" indent="-228600">
              <a:buFont typeface="Wingdings 2" panose="05020102010507070707" pitchFamily="18" charset="2"/>
              <a:buChar char="¬"/>
              <a:defRPr/>
            </a:lvl2pPr>
            <a:lvl3pPr marL="1143000" indent="-228600">
              <a:buFont typeface="Wingdings 2" panose="05020102010507070707" pitchFamily="18" charset="2"/>
              <a:buChar char="¬"/>
              <a:defRPr/>
            </a:lvl3pPr>
            <a:lvl4pPr marL="1600200" indent="-228600">
              <a:buFont typeface="Wingdings 2" panose="05020102010507070707" pitchFamily="18" charset="2"/>
              <a:buChar char="¬"/>
              <a:defRPr/>
            </a:lvl4pPr>
            <a:lvl5pPr marL="2057400" indent="-22860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A1B49-6AAA-4DA7-970F-B75899F1A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5F8B1-DB7B-4D28-A97D-40FB2DD1EF78}" type="datetime2">
              <a:rPr lang="en-US" smtClean="0"/>
              <a:t>Tuesday, April 19,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3649A-B9A2-4737-B47E-758DC140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C1407-C705-451C-878E-8175DCCD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49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5DDA7-4AAD-4EBE-880C-200E5F10A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681163"/>
            <a:ext cx="554969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0624" y="2505075"/>
            <a:ext cx="5549697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C438EA-D381-4F22-A911-ECDD6D04F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70321" y="1681163"/>
            <a:ext cx="4993335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F255FA-A04D-49F2-8DB4-3CC082D0D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70321" y="2505075"/>
            <a:ext cx="4993335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6298F3-0AEC-4811-99A4-B78AE3A70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14039161-23B8-4738-9069-73EBE8884FDD}" type="datetime2">
              <a:rPr lang="en-US" smtClean="0"/>
              <a:t>Tuesday, April 19, 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7690B4-8A9A-4717-8B0B-2C9212926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8F00A-44BE-4E0A-B1CE-1FC489654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7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F235-FBFF-453E-B90A-5758ED47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938306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43A871-5A76-4349-99F0-C46C77380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4D44-7693-499F-AC6C-11696134FE3F}" type="datetime2">
              <a:rPr lang="en-US" smtClean="0"/>
              <a:t>Tuesday, April 19, 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2E803-8BD9-40A2-8389-C19DA1148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414ED-B772-4B84-813E-E34C9A97C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04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562BDD-CBFF-4046-A6B2-A9ECCB7E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F2AE-472C-4EF3-ABB2-24BAA9AE3CF7}" type="datetime2">
              <a:rPr lang="en-US" smtClean="0"/>
              <a:t>Tuesday, April 19, 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90B5F6-6C28-4A86-AFD0-D7F93D461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10D5C-1634-451B-8D99-4D47EB3A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665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12261-8522-4437-B612-7C7100D1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10543032" cy="1600200"/>
          </a:xfrm>
        </p:spPr>
        <p:txBody>
          <a:bodyPr anchor="b">
            <a:noAutofit/>
          </a:bodyPr>
          <a:lstStyle>
            <a:lvl1pPr>
              <a:defRPr sz="5200">
                <a:latin typeface="Dante (Headings)2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AA0AF-3F50-42BD-84B4-E70C3D004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199340"/>
            <a:ext cx="5780468" cy="366171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C702B-2C4D-4590-8BEE-31940145C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4489180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94813E-250B-4422-AE46-5E1AB964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EAEA162C-A7C1-4263-9453-1BAFF8C39559}" type="datetime2">
              <a:rPr lang="en-US" smtClean="0"/>
              <a:t>Tuesday, April 19,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B5B81-E9CC-45F3-8EF1-35D2C8FF1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A7E97-5A73-4602-9582-6CDACB91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72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5334B-3019-4CA1-B658-77900192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4489180" cy="16002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D3CC12-FD6B-41A3-BF67-D600CC438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B2BD5-DC18-460B-BFCC-5B2447D2B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4489180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F6305-9768-4792-866C-91238D4569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64DF6793-3458-4587-8168-65F0C37A92D2}" type="datetime2">
              <a:rPr lang="en-US" smtClean="0"/>
              <a:t>Tuesday, April 19,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BF050-0FF1-499F-936E-FAAE50DC3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902C2E-1542-46B4-85B1-7A4B3F772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2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586836B-C327-49CB-ADF2-2E730C4A91BF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310F61-136C-42B3-981B-FDE3DD0A8135}"/>
              </a:ext>
            </a:extLst>
          </p:cNvPr>
          <p:cNvSpPr/>
          <p:nvPr/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2AF870-601F-4570-A8A9-1003F893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CCECD-B6E7-4C40-8A84-65FD5A3F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825625"/>
            <a:ext cx="105430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EFA4D-0E39-4E26-B43C-5D1084B3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624" y="6217920"/>
            <a:ext cx="2743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E8352ED3-3C46-4C9A-9738-67B2D875E7E2}" type="datetime2">
              <a:rPr lang="en-US" smtClean="0"/>
              <a:pPr/>
              <a:t>Tuesday, April 19, 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851EA-2F2C-4012-8B96-51179BDD1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67328" y="6217920"/>
            <a:ext cx="7196328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B8ACB-7A60-4D76-A149-0C57A30E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06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Wingdings 2" panose="05020102010507070707" pitchFamily="18" charset="2"/>
        <a:buChar char="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4BB9EAD-82C5-4DBD-BD13-BD52755E0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37250F5-2719-46CF-BF94-09CA242B3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02D1D19-94E7-427D-A80A-D6D9F2DA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4AB03-C62F-488D-A9CC-95F1E654F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898" y="576263"/>
            <a:ext cx="4977777" cy="2967606"/>
          </a:xfrm>
        </p:spPr>
        <p:txBody>
          <a:bodyPr anchor="b">
            <a:normAutofit fontScale="90000"/>
          </a:bodyPr>
          <a:lstStyle/>
          <a:p>
            <a:r>
              <a:rPr lang="ru-RU" sz="2600" dirty="0"/>
              <a:t>ФОРМИРОВАНИЕ ЭКОЛОГИЧЕСКОГО СОЗНАНИЯ ДОШКОЛЬНИКОВ ПОСРЕДСТВОМ ЭКОЛОГИЧЕСКИХ СКАЗОК ФИОЛЕТОВОГО ЛЕСА </a:t>
            </a:r>
            <a:br>
              <a:rPr lang="ru-RU" sz="2600" dirty="0"/>
            </a:br>
            <a:br>
              <a:rPr lang="ru-RU" sz="2600" dirty="0"/>
            </a:br>
            <a:r>
              <a:rPr lang="ru-RU" sz="2700" dirty="0"/>
              <a:t>Горева Н.В.</a:t>
            </a:r>
            <a:endParaRPr lang="ru-RU" sz="26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411D842-D027-45A2-981F-6B76E11EE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474893" y="695341"/>
            <a:ext cx="230235" cy="5476855"/>
          </a:xfrm>
          <a:prstGeom prst="rect">
            <a:avLst/>
          </a:prstGeom>
          <a:solidFill>
            <a:srgbClr val="0F6FC6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4" name="Picture 3" descr="Горная вершина">
            <a:extLst>
              <a:ext uri="{FF2B5EF4-FFF2-40B4-BE49-F238E27FC236}">
                <a16:creationId xmlns:a16="http://schemas.microsoft.com/office/drawing/2014/main" id="{2CAF488F-B064-D8A3-9415-DB2596F6C6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48" r="18103" b="2"/>
          <a:stretch/>
        </p:blipFill>
        <p:spPr>
          <a:xfrm>
            <a:off x="6292244" y="482906"/>
            <a:ext cx="5476858" cy="5476858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3FD53B9-BACB-4F9A-9CF5-DFFABB89E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0F6FC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33BAA05-2208-445F-893E-D4792BC03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0F6FC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18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3B04EE-799D-41DF-8D71-A06454D3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0874" y="171450"/>
            <a:ext cx="7772781" cy="828675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ЭКОЛОГИЧЕСКАЯ КАТАСТРОФА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9A7B43-0EAF-4BB4-87E0-446F0F5DA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512" y="1245440"/>
            <a:ext cx="3060700" cy="22955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580CEB-D30E-435A-898E-1F6888243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63" y="4218253"/>
            <a:ext cx="3151361" cy="23635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32EFD0-D692-416F-A7DD-5DF0108F5F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0684" y="1496953"/>
            <a:ext cx="3509804" cy="22955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E5F410-9276-4A98-AFFE-389D474C5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1075" y="4180166"/>
            <a:ext cx="3037821" cy="22783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94702C2-9131-4482-87E1-D98019558B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4210" y="1522678"/>
            <a:ext cx="3790950" cy="25273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ECE1F63-B3AB-46EB-8125-D342D91AED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9030" y="4449286"/>
            <a:ext cx="2682486" cy="200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381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4BBFF0-3D5A-4632-98AF-0811FB639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81000"/>
            <a:ext cx="10543032" cy="1882869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ИЗ ВСЕХ ЗАБОЛЕВАНИЙ ДЕТЕЙ ПРИХОДИТСЯ 40%, ВЫЗВАННЫХ ПЛОХОЙ ЭКОЛОГИЧЕСКОЙ ОБСТАНОВКОЙ.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B52D72-107C-4D10-B2F6-920F0940F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3762374"/>
            <a:ext cx="4690533" cy="26384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2FB227-CA15-4EF9-82E0-7D64DDF76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2124073"/>
            <a:ext cx="5008626" cy="281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869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24B09-4FA9-4C84-AE8F-7C60BAA28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97164"/>
            <a:ext cx="6808851" cy="527973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ЭКОЛОГИЧЕСКОЕ СОЗНАНИЕ – ЭТО ПОНИМАНИЕ НЕОБХОДИМОСТИ ОХРАНЫ ПРИРОДЫ, СПОСОБНОСТЬ ПРЕДВИДЕТЬ ПОСЛЕДСТВИЯ НЕРАДИВОГО ОТНОШЕНИЯ К НЕЙ; ЭТО ЧУВСТВО ОТВЕТСТВЕННОСТИ КАЖДОГО ОТДЕЛЬНО ВЗЯТОГО ЧЕЛОВЕКА ЗА СОХРАНЕНИЕ КАК ОТДЕЛЬНЫХ ВИДОВ ЖИВОТНЫХ И РАСТЕНИЙ, ТАК И В ЦЕЛОМ ЖИЗНИ НА ЗЕМЛЕ.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B66E1A-157E-420F-9E18-1B9A618AE1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83" r="4789"/>
          <a:stretch/>
        </p:blipFill>
        <p:spPr>
          <a:xfrm>
            <a:off x="7505699" y="1744608"/>
            <a:ext cx="4152901" cy="471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81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3D34F7-0AAD-4F2C-9721-5B685747A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938306"/>
            <a:ext cx="4722876" cy="50148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ДЛЯ РЕШЕНИЯ ЗАДАЧ ЭКОЛОГИЧЕСКОЙ НАПРАВЛЕННОСТИ, НА МОЙ ВЗГЛЯД, ПРИВЛЕКАТЕЛЬНА РППС«ФИОЛЕТОВЫЙ ЛЕС». </a:t>
            </a:r>
            <a:br>
              <a:rPr lang="ru-RU" sz="2800" dirty="0"/>
            </a:br>
            <a:br>
              <a:rPr lang="ru-RU" sz="2800" dirty="0"/>
            </a:br>
            <a:r>
              <a:rPr lang="ru-RU" sz="2800" dirty="0"/>
              <a:t>Воспитатели МАДОУ </a:t>
            </a:r>
            <a:br>
              <a:rPr lang="ru-RU" sz="2800" dirty="0"/>
            </a:br>
            <a:r>
              <a:rPr lang="ru-RU" sz="2800" dirty="0"/>
              <a:t>№123 г. Мурманск</a:t>
            </a:r>
            <a:br>
              <a:rPr lang="ru-RU" sz="2800" dirty="0"/>
            </a:br>
            <a:r>
              <a:rPr lang="ru-RU" sz="2800" dirty="0"/>
              <a:t>Адлер Валентина Николаевна и </a:t>
            </a:r>
            <a:r>
              <a:rPr lang="ru-RU" sz="2800" dirty="0" err="1"/>
              <a:t>Черисова</a:t>
            </a:r>
            <a:r>
              <a:rPr lang="ru-RU" sz="2800" dirty="0"/>
              <a:t> Ольга Николаевна  - авторы десяти экологических сказок </a:t>
            </a:r>
            <a:r>
              <a:rPr lang="ru-RU" sz="2800" dirty="0" err="1"/>
              <a:t>Фиолевового</a:t>
            </a:r>
            <a:r>
              <a:rPr lang="ru-RU" sz="2800" dirty="0"/>
              <a:t> леса.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16A4BA-B024-4F34-A1D7-EDCE121B74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27" r="5989"/>
          <a:stretch/>
        </p:blipFill>
        <p:spPr>
          <a:xfrm>
            <a:off x="5549478" y="236602"/>
            <a:ext cx="6367820" cy="484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55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setVTI">
  <a:themeElements>
    <a:clrScheme name="AnalogousFromRegularSeedRightStep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ante">
      <a:majorFont>
        <a:latin typeface="Georgia Pro"/>
        <a:ea typeface=""/>
        <a:cs typeface=""/>
      </a:majorFont>
      <a:minorFont>
        <a:latin typeface="Georgi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setVTI" id="{17A3166B-76FF-4669-8F6D-D4251AE158D8}" vid="{4532814A-B5F8-4CFD-BC69-A007D492DA4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113</Words>
  <Application>Microsoft Office PowerPoint</Application>
  <PresentationFormat>Широкоэкранный</PresentationFormat>
  <Paragraphs>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Dante (Headings)2</vt:lpstr>
      <vt:lpstr>Georgia Pro</vt:lpstr>
      <vt:lpstr>Helvetica Neue Medium</vt:lpstr>
      <vt:lpstr>Wingdings 2</vt:lpstr>
      <vt:lpstr>OffsetVTI</vt:lpstr>
      <vt:lpstr>ФОРМИРОВАНИЕ ЭКОЛОГИЧЕСКОГО СОЗНАНИЯ ДОШКОЛЬНИКОВ ПОСРЕДСТВОМ ЭКОЛОГИЧЕСКИХ СКАЗОК ФИОЛЕТОВОГО ЛЕСА   Горева Н.В.</vt:lpstr>
      <vt:lpstr>ЭКОЛОГИЧЕСКАЯ КАТАСТРОФА</vt:lpstr>
      <vt:lpstr>ИЗ ВСЕХ ЗАБОЛЕВАНИЙ ДЕТЕЙ ПРИХОДИТСЯ 40%, ВЫЗВАННЫХ ПЛОХОЙ ЭКОЛОГИЧЕСКОЙ ОБСТАНОВКОЙ.</vt:lpstr>
      <vt:lpstr>ЭКОЛОГИЧЕСКОЕ СОЗНАНИЕ – ЭТО ПОНИМАНИЕ НЕОБХОДИМОСТИ ОХРАНЫ ПРИРОДЫ, СПОСОБНОСТЬ ПРЕДВИДЕТЬ ПОСЛЕДСТВИЯ НЕРАДИВОГО ОТНОШЕНИЯ К НЕЙ; ЭТО ЧУВСТВО ОТВЕТСТВЕННОСТИ КАЖДОГО ОТДЕЛЬНО ВЗЯТОГО ЧЕЛОВЕКА ЗА СОХРАНЕНИЕ КАК ОТДЕЛЬНЫХ ВИДОВ ЖИВОТНЫХ И РАСТЕНИЙ, ТАК И В ЦЕЛОМ ЖИЗНИ НА ЗЕМЛЕ.</vt:lpstr>
      <vt:lpstr>ДЛЯ РЕШЕНИЯ ЗАДАЧ ЭКОЛОГИЧЕСКОЙ НАПРАВЛЕННОСТИ, НА МОЙ ВЗГЛЯД, ПРИВЛЕКАТЕЛЬНА РППС«ФИОЛЕТОВЫЙ ЛЕС».   Воспитатели МАДОУ  №123 г. Мурманск Адлер Валентина Николаевна и Черисова Ольга Николаевна  - авторы десяти экологических сказок Фиолевового леса.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ЭКОЛОГИЧЕСКОГО СОЗНАНИЯ ДОШКОЛЬНИКОВ ПОСРЕДСТВОМ ЭКОЛОГИЧЕСКИХ СКАЗОК ФИОЛЕТОВОГО ЛЕСА   Горева Н.В.</dc:title>
  <dc:creator>Наталья Горева</dc:creator>
  <cp:lastModifiedBy>Наталья Горева</cp:lastModifiedBy>
  <cp:revision>1</cp:revision>
  <dcterms:created xsi:type="dcterms:W3CDTF">2022-04-19T15:28:38Z</dcterms:created>
  <dcterms:modified xsi:type="dcterms:W3CDTF">2022-04-19T17:07:06Z</dcterms:modified>
</cp:coreProperties>
</file>